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9" r:id="rId6"/>
    <p:sldId id="257" r:id="rId7"/>
    <p:sldId id="258" r:id="rId8"/>
    <p:sldId id="272" r:id="rId9"/>
    <p:sldId id="275" r:id="rId10"/>
    <p:sldId id="276" r:id="rId11"/>
    <p:sldId id="277" r:id="rId12"/>
    <p:sldId id="280" r:id="rId13"/>
    <p:sldId id="278" r:id="rId14"/>
    <p:sldId id="27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8" r:id="rId23"/>
    <p:sldId id="267" r:id="rId24"/>
    <p:sldId id="269" r:id="rId25"/>
    <p:sldId id="270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TH Mali Grade 6" panose="02000506000000020004" pitchFamily="2" charset="-34"/>
      <p:regular r:id="rId33"/>
      <p:bold r:id="rId34"/>
      <p:italic r:id="rId35"/>
      <p:boldItalic r:id="rId36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สไตล์สีอ่อน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7767438-D663-49DF-AEC7-822AF9E1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62F52C5-EA71-43B9-877F-5604BBC1E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50EC832-D931-4F30-9F03-345CB6B7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1765FD3-7980-44EF-9B01-CB249F1DE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73AAA1A-8BA6-44F9-BBE0-043440F4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486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B1E636C-E5B8-4121-B0CA-FB27667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EB819FEE-33A6-48F3-8732-78CDB973F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26A07A3-598E-46B4-AE1A-07BE5817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CCC8F76-218D-4E6E-AB08-3A70A038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AF9663C-616F-4664-9158-34E13515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969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1F1E8DED-6983-433E-B351-8EB98F979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993156F-EA1E-49B4-89FD-AC5006015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63E7758-E89E-48FB-9A6D-ECEF619E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6300043-9644-42CB-9CC0-1CD1CAEC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E846031-B209-4F41-9657-33EDEF0E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931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4F7EBA0-2606-4540-9271-62D3104F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7F675FB-302D-4996-BE86-E0B794D2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0CDF29D-C510-43E1-9252-A133294D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1B3B043-FC74-4D07-874B-D24BA3D6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C2ACD69-1F44-4AFF-BD80-C6DAF669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373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65A240-FC29-4DEC-909A-7008A3A21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4C41EC0-FAFA-4558-B9EF-FCE85B97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EC33AE1-11FE-45A9-A383-034BD6AC8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2979C80-5733-49D5-B181-05257845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9C0E851-EF2F-4804-8529-3A45C1692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951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7C3F93F-88C3-451B-B666-5CEB2AED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448220E-C690-4D6D-B094-7FE44C1BC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3DCE7FB-C177-4A70-86FE-3C1BE7DE6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DA017EB-D7CD-4CA5-BF18-A3FE2558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4AE270A4-0D59-416D-BBEC-9B11B940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601C2D4-CCB7-4548-B209-2961162F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345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1524D0C-0E5F-479A-931D-2AE4E4EE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31E67D4-3967-4523-807A-73F788718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6BA2247C-4AE7-4959-A758-FD35E7AB9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ACF375D7-5E97-4876-9743-1ED1099D3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64758F8D-4807-4699-AEA2-EEF99E8A6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4BE56319-05BC-4FB4-9B75-32C1BAC7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7F797E72-E179-4AD2-AB91-185502D7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1E7D4137-48D0-4A03-802B-119535D3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649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496161-E600-48F8-A87B-354E778A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FEEDF68B-775B-4604-82A3-596D2B65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DA70D811-C50F-4E59-B041-0BCF8F6B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303AEB33-A995-409F-9EE9-56561ED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086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1FF25661-7F86-47B8-8DB9-6B43838E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FD83CD46-EB27-44CE-BE7E-224339E6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C05F88C-DAF5-461B-A7D5-CE028DAB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000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4997E3D-A5D6-424D-B461-F1C1894E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C318234-CBC8-4196-BBB9-79F3B213A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B3A5605-E91D-4EE5-86A7-330D4A9F7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19F86EA7-7944-44FE-8EEE-929F5D9B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7BC21F13-64D5-40D6-985D-D093C299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3614A2C-3993-4CD9-AFE1-2EBBAF92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813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70906C-5028-48D0-9329-49C86182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D6517C5F-C815-4AB0-9DC8-2FD0AC6E1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CDACEE54-2AA5-4927-9DF2-CA06A1F72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E1579E7-63BD-46DD-98CE-525BF944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EA7F154-EC8C-4613-BB93-53898DE4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E21A169C-4D78-4D8A-AC30-67D9E092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008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069D4AA1-4A2C-4EAD-806F-0B9F7730D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B0CC3DC-6BC1-4361-8E1C-B7E078F80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09C0D0D-A047-464E-8BCF-3899E827D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DBDB3-85AD-4C53-B298-ADBCF4FE491B}" type="datetimeFigureOut">
              <a:rPr lang="th-TH" smtClean="0"/>
              <a:t>31/01/65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B4CE0E9-E5E2-400E-AA76-D936E40CD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3A939CC-F75A-4DE4-B15B-09C5BEAB7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4399D-0C2C-4EB8-AC0C-1D253D52C6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68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F329AD4B-AFA6-46FB-B8DE-21A9CEC3F6D2}"/>
              </a:ext>
            </a:extLst>
          </p:cNvPr>
          <p:cNvSpPr/>
          <p:nvPr/>
        </p:nvSpPr>
        <p:spPr>
          <a:xfrm>
            <a:off x="0" y="0"/>
            <a:ext cx="12192000" cy="3765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แผนผังลำดับงาน: สิ้นสุด 17">
            <a:extLst>
              <a:ext uri="{FF2B5EF4-FFF2-40B4-BE49-F238E27FC236}">
                <a16:creationId xmlns:a16="http://schemas.microsoft.com/office/drawing/2014/main" id="{13341006-97A5-41F6-A81D-4458CF17AD5A}"/>
              </a:ext>
            </a:extLst>
          </p:cNvPr>
          <p:cNvSpPr/>
          <p:nvPr/>
        </p:nvSpPr>
        <p:spPr>
          <a:xfrm>
            <a:off x="1387472" y="2289030"/>
            <a:ext cx="9702800" cy="2329722"/>
          </a:xfrm>
          <a:prstGeom prst="flowChartTermina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4AC65E3-91CD-42AB-858D-8A884ECC5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6" y="426729"/>
            <a:ext cx="816394" cy="1050325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CDBF76-B117-4F80-BA9A-CB92A30F5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90" y="443464"/>
            <a:ext cx="1102661" cy="1102661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8E67A9F5-DC7E-436D-BA48-62FC9909A9B4}"/>
              </a:ext>
            </a:extLst>
          </p:cNvPr>
          <p:cNvSpPr/>
          <p:nvPr/>
        </p:nvSpPr>
        <p:spPr>
          <a:xfrm>
            <a:off x="1663550" y="2888083"/>
            <a:ext cx="88648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 แอพพลิเคชั่นรถโดยสารไฟฟ้าและนำเที่ยวรอบเมืองอุตรดิตถ์</a:t>
            </a:r>
          </a:p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The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Application for Electric Buses and Tour Guide Around the City </a:t>
            </a:r>
          </a:p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of Uttaradit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E93E1ADA-F080-4227-A883-2F1CE2EEC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86" r="91500">
                        <a14:foregroundMark x1="9286" y1="24857" x2="9286" y2="24857"/>
                        <a14:foregroundMark x1="8964" y1="20367" x2="8786" y2="23959"/>
                        <a14:foregroundMark x1="8643" y1="26490" x2="9750" y2="33143"/>
                        <a14:foregroundMark x1="8500" y1="23592" x2="12893" y2="18571"/>
                        <a14:foregroundMark x1="12893" y1="18571" x2="32464" y2="15510"/>
                        <a14:foregroundMark x1="32464" y1="15510" x2="49321" y2="18367"/>
                        <a14:foregroundMark x1="9179" y1="26000" x2="9179" y2="71429"/>
                        <a14:foregroundMark x1="9750" y1="74898" x2="9536" y2="82041"/>
                        <a14:foregroundMark x1="9536" y1="82041" x2="8571" y2="84122"/>
                        <a14:foregroundMark x1="8179" y1="84571" x2="14000" y2="81959"/>
                        <a14:foregroundMark x1="14000" y1="81959" x2="26929" y2="81347"/>
                        <a14:foregroundMark x1="26929" y1="81347" x2="51429" y2="85429"/>
                        <a14:foregroundMark x1="51429" y1="85429" x2="70571" y2="81347"/>
                        <a14:foregroundMark x1="70571" y1="81347" x2="73250" y2="81347"/>
                        <a14:foregroundMark x1="30250" y1="82449" x2="10250" y2="85429"/>
                        <a14:foregroundMark x1="10714" y1="85796" x2="9643" y2="86000"/>
                        <a14:foregroundMark x1="8000" y1="25796" x2="8714" y2="18857"/>
                        <a14:foregroundMark x1="8714" y1="18857" x2="13750" y2="17673"/>
                        <a14:foregroundMark x1="8571" y1="22571" x2="9464" y2="26000"/>
                        <a14:foregroundMark x1="8393" y1="18000" x2="7893" y2="17878"/>
                        <a14:foregroundMark x1="7821" y1="23673" x2="8107" y2="24449"/>
                        <a14:foregroundMark x1="29179" y1="15102" x2="32214" y2="15551"/>
                        <a14:foregroundMark x1="28321" y1="14449" x2="33750" y2="15673"/>
                        <a14:foregroundMark x1="65929" y1="14653" x2="72286" y2="15429"/>
                        <a14:foregroundMark x1="72286" y1="15429" x2="78571" y2="15347"/>
                        <a14:foregroundMark x1="78571" y1="15347" x2="90714" y2="19388"/>
                        <a14:foregroundMark x1="90714" y1="19388" x2="92179" y2="26286"/>
                        <a14:foregroundMark x1="92179" y1="26286" x2="90429" y2="40857"/>
                        <a14:foregroundMark x1="90429" y1="40857" x2="91321" y2="48122"/>
                        <a14:foregroundMark x1="69250" y1="13878" x2="76429" y2="16122"/>
                        <a14:foregroundMark x1="77214" y1="15347" x2="68857" y2="13878"/>
                        <a14:foregroundMark x1="83750" y1="16449" x2="90357" y2="18000"/>
                        <a14:foregroundMark x1="91500" y1="44327" x2="90357" y2="82571"/>
                        <a14:foregroundMark x1="90357" y1="82571" x2="84429" y2="84653"/>
                        <a14:foregroundMark x1="84429" y1="84653" x2="68000" y2="79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2446">
            <a:off x="8869810" y="1025270"/>
            <a:ext cx="2488583" cy="217751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86D7730-4E20-4D17-9B23-90CEF6E9F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6" y="4111228"/>
            <a:ext cx="2303308" cy="2303308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C6368709-9410-4243-926B-939A7DAD9417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868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5843C121-9313-4A9E-B7CA-F49EE0E05861}"/>
              </a:ext>
            </a:extLst>
          </p:cNvPr>
          <p:cNvSpPr/>
          <p:nvPr/>
        </p:nvSpPr>
        <p:spPr>
          <a:xfrm>
            <a:off x="609599" y="609600"/>
            <a:ext cx="3715265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BD8818F-4439-41FC-99BE-D30C02C9FEB1}"/>
              </a:ext>
            </a:extLst>
          </p:cNvPr>
          <p:cNvSpPr/>
          <p:nvPr/>
        </p:nvSpPr>
        <p:spPr>
          <a:xfrm>
            <a:off x="976274" y="609600"/>
            <a:ext cx="298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นวัตกรรมที่เกี่ยวข้อง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B99C559-90BA-4A46-B283-28E9AD6532A3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A90BDD3-55A4-4782-B7CE-BD4205FE8415}"/>
              </a:ext>
            </a:extLst>
          </p:cNvPr>
          <p:cNvSpPr/>
          <p:nvPr/>
        </p:nvSpPr>
        <p:spPr>
          <a:xfrm>
            <a:off x="1874579" y="2580971"/>
            <a:ext cx="8649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   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9B7CD3C-A32B-445A-A3DA-8A0B43956B5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40" y="1739900"/>
            <a:ext cx="4457898" cy="4124733"/>
          </a:xfrm>
          <a:prstGeom prst="rect">
            <a:avLst/>
          </a:prstGeom>
          <a:noFill/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81ABBAC-4525-433E-AF43-31643DE4A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64" y="745181"/>
            <a:ext cx="4025728" cy="53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2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5843C121-9313-4A9E-B7CA-F49EE0E05861}"/>
              </a:ext>
            </a:extLst>
          </p:cNvPr>
          <p:cNvSpPr/>
          <p:nvPr/>
        </p:nvSpPr>
        <p:spPr>
          <a:xfrm>
            <a:off x="609599" y="609600"/>
            <a:ext cx="3715265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BD8818F-4439-41FC-99BE-D30C02C9FEB1}"/>
              </a:ext>
            </a:extLst>
          </p:cNvPr>
          <p:cNvSpPr/>
          <p:nvPr/>
        </p:nvSpPr>
        <p:spPr>
          <a:xfrm>
            <a:off x="976274" y="609600"/>
            <a:ext cx="298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นวัตกรรมที่เกี่ยวข้อง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B99C559-90BA-4A46-B283-28E9AD6532A3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A90BDD3-55A4-4782-B7CE-BD4205FE8415}"/>
              </a:ext>
            </a:extLst>
          </p:cNvPr>
          <p:cNvSpPr/>
          <p:nvPr/>
        </p:nvSpPr>
        <p:spPr>
          <a:xfrm>
            <a:off x="1874579" y="2580971"/>
            <a:ext cx="8649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   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496175D-4880-4A98-901F-51FDFD2E7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71" y="990600"/>
            <a:ext cx="3908383" cy="5211177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F746785-426D-403E-8E0D-011342D35E7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40" y="1739900"/>
            <a:ext cx="4457898" cy="4124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9309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8A066805-A73A-47C7-895E-457EDC961DA1}"/>
              </a:ext>
            </a:extLst>
          </p:cNvPr>
          <p:cNvSpPr/>
          <p:nvPr/>
        </p:nvSpPr>
        <p:spPr>
          <a:xfrm>
            <a:off x="609599" y="609600"/>
            <a:ext cx="3594101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E745B1E-7676-4B8F-AED5-363DBA852006}"/>
              </a:ext>
            </a:extLst>
          </p:cNvPr>
          <p:cNvSpPr/>
          <p:nvPr/>
        </p:nvSpPr>
        <p:spPr>
          <a:xfrm>
            <a:off x="813720" y="609600"/>
            <a:ext cx="330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วัตถุประสงค์การศึกษา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B6313DF-16BB-4BC6-B0A1-B813B2D484F9}"/>
              </a:ext>
            </a:extLst>
          </p:cNvPr>
          <p:cNvSpPr/>
          <p:nvPr/>
        </p:nvSpPr>
        <p:spPr>
          <a:xfrm>
            <a:off x="3867096" y="1752601"/>
            <a:ext cx="7912100" cy="4495799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7CE75EB0-0050-432F-86A7-49913CCCEC39}"/>
              </a:ext>
            </a:extLst>
          </p:cNvPr>
          <p:cNvSpPr/>
          <p:nvPr/>
        </p:nvSpPr>
        <p:spPr>
          <a:xfrm>
            <a:off x="4203700" y="2597901"/>
            <a:ext cx="74803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th-TH" sz="30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เพื่อออกแบบและสร้างแอพพลิเคชั่นรถโดยสารไฟฟ้าและนำเที่ยวรอบเมืองอุตรดิตถ์</a:t>
            </a:r>
          </a:p>
          <a:p>
            <a:pPr marL="514350" indent="-514350">
              <a:buAutoNum type="arabicPeriod"/>
            </a:pPr>
            <a:r>
              <a:rPr lang="th-TH" sz="30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เพื่อหาประสิทธิภาพในการทำงานของแอพพลิเคชั่นรถโดยสารไฟฟ้าและนำเที่ยวรอบเมืองอุตรดิตถ์</a:t>
            </a:r>
          </a:p>
          <a:p>
            <a:pPr marL="514350" indent="-514350">
              <a:buAutoNum type="arabicPeriod"/>
            </a:pPr>
            <a:r>
              <a:rPr lang="th-TH" sz="30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เพื่อประเมินความพึงพอใจในการใช้งานแอพพลิเคชั่นรถโดยสารไฟฟ้าและนำเที่ยวรอบเมืองอุตรดิตถ์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63E6310-9071-42BC-91C5-5BA2F8F81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" y="2353507"/>
            <a:ext cx="3009793" cy="30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4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3626244"/>
            <a:ext cx="12192000" cy="3245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8A066805-A73A-47C7-895E-457EDC961DA1}"/>
              </a:ext>
            </a:extLst>
          </p:cNvPr>
          <p:cNvSpPr/>
          <p:nvPr/>
        </p:nvSpPr>
        <p:spPr>
          <a:xfrm>
            <a:off x="609599" y="609600"/>
            <a:ext cx="3594101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E745B1E-7676-4B8F-AED5-363DBA852006}"/>
              </a:ext>
            </a:extLst>
          </p:cNvPr>
          <p:cNvSpPr/>
          <p:nvPr/>
        </p:nvSpPr>
        <p:spPr>
          <a:xfrm>
            <a:off x="813720" y="609600"/>
            <a:ext cx="330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ขอบเขตการศึกษา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5FA5048-4884-4797-B88A-9C30FEA35CE5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530955FC-8EB2-4CF3-BD3C-19EFF85E1B48}"/>
              </a:ext>
            </a:extLst>
          </p:cNvPr>
          <p:cNvSpPr/>
          <p:nvPr/>
        </p:nvSpPr>
        <p:spPr>
          <a:xfrm>
            <a:off x="1140681" y="2566600"/>
            <a:ext cx="2455735" cy="23724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0" name="วงกลมบางส่วน 9">
            <a:extLst>
              <a:ext uri="{FF2B5EF4-FFF2-40B4-BE49-F238E27FC236}">
                <a16:creationId xmlns:a16="http://schemas.microsoft.com/office/drawing/2014/main" id="{2438965C-1BBC-47D2-8B90-34DFAD711B2B}"/>
              </a:ext>
            </a:extLst>
          </p:cNvPr>
          <p:cNvSpPr/>
          <p:nvPr/>
        </p:nvSpPr>
        <p:spPr>
          <a:xfrm>
            <a:off x="1140681" y="2566601"/>
            <a:ext cx="2455735" cy="2372498"/>
          </a:xfrm>
          <a:prstGeom prst="pie">
            <a:avLst>
              <a:gd name="adj1" fmla="val 19742725"/>
              <a:gd name="adj2" fmla="val 1571770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34" name="그룹 305">
            <a:extLst>
              <a:ext uri="{FF2B5EF4-FFF2-40B4-BE49-F238E27FC236}">
                <a16:creationId xmlns:a16="http://schemas.microsoft.com/office/drawing/2014/main" id="{EA256EE5-95FF-4D99-9CB9-CA716060159E}"/>
              </a:ext>
            </a:extLst>
          </p:cNvPr>
          <p:cNvGrpSpPr/>
          <p:nvPr/>
        </p:nvGrpSpPr>
        <p:grpSpPr>
          <a:xfrm>
            <a:off x="2545322" y="2876367"/>
            <a:ext cx="345916" cy="390525"/>
            <a:chOff x="2179501" y="2247423"/>
            <a:chExt cx="345916" cy="390525"/>
          </a:xfrm>
          <a:solidFill>
            <a:srgbClr val="F7F3F4"/>
          </a:solidFill>
        </p:grpSpPr>
        <p:sp>
          <p:nvSpPr>
            <p:cNvPr id="35" name="자유형: 도형 306">
              <a:extLst>
                <a:ext uri="{FF2B5EF4-FFF2-40B4-BE49-F238E27FC236}">
                  <a16:creationId xmlns:a16="http://schemas.microsoft.com/office/drawing/2014/main" id="{7100B352-3E3E-4C6F-BD12-03AF8DDD635F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" name="자유형: 도형 307">
              <a:extLst>
                <a:ext uri="{FF2B5EF4-FFF2-40B4-BE49-F238E27FC236}">
                  <a16:creationId xmlns:a16="http://schemas.microsoft.com/office/drawing/2014/main" id="{35D1A57A-702A-4CEC-941E-43D917645473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" name="자유형: 도형 308">
              <a:extLst>
                <a:ext uri="{FF2B5EF4-FFF2-40B4-BE49-F238E27FC236}">
                  <a16:creationId xmlns:a16="http://schemas.microsoft.com/office/drawing/2014/main" id="{10709F11-3A73-4DA9-A887-F5BD90D70C05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" name="자유형: 도형 309">
              <a:extLst>
                <a:ext uri="{FF2B5EF4-FFF2-40B4-BE49-F238E27FC236}">
                  <a16:creationId xmlns:a16="http://schemas.microsoft.com/office/drawing/2014/main" id="{9A0C23FF-0F63-4CEC-B96D-DB0A26ABD1A0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" name="자유형: 도형 310">
              <a:extLst>
                <a:ext uri="{FF2B5EF4-FFF2-40B4-BE49-F238E27FC236}">
                  <a16:creationId xmlns:a16="http://schemas.microsoft.com/office/drawing/2014/main" id="{DE4139F8-B3A8-434A-934E-C35EC8AA4B72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72" name="그룹 245">
            <a:extLst>
              <a:ext uri="{FF2B5EF4-FFF2-40B4-BE49-F238E27FC236}">
                <a16:creationId xmlns:a16="http://schemas.microsoft.com/office/drawing/2014/main" id="{4E70A8F4-D179-40CC-B443-B891C3F1EB16}"/>
              </a:ext>
            </a:extLst>
          </p:cNvPr>
          <p:cNvGrpSpPr/>
          <p:nvPr/>
        </p:nvGrpSpPr>
        <p:grpSpPr>
          <a:xfrm>
            <a:off x="1728299" y="2999207"/>
            <a:ext cx="276225" cy="390525"/>
            <a:chOff x="832381" y="3561588"/>
            <a:chExt cx="276225" cy="390525"/>
          </a:xfrm>
          <a:solidFill>
            <a:srgbClr val="F7F3F4"/>
          </a:solidFill>
        </p:grpSpPr>
        <p:sp>
          <p:nvSpPr>
            <p:cNvPr id="73" name="자유형: 도형 246">
              <a:extLst>
                <a:ext uri="{FF2B5EF4-FFF2-40B4-BE49-F238E27FC236}">
                  <a16:creationId xmlns:a16="http://schemas.microsoft.com/office/drawing/2014/main" id="{4D1DC2C2-4482-4140-80AE-FA91C7E17701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247">
              <a:extLst>
                <a:ext uri="{FF2B5EF4-FFF2-40B4-BE49-F238E27FC236}">
                  <a16:creationId xmlns:a16="http://schemas.microsoft.com/office/drawing/2014/main" id="{6B9A648A-5407-47D9-8E02-ED8CA7776FB1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5" name="자유형: 도형 294">
            <a:extLst>
              <a:ext uri="{FF2B5EF4-FFF2-40B4-BE49-F238E27FC236}">
                <a16:creationId xmlns:a16="http://schemas.microsoft.com/office/drawing/2014/main" id="{EF6FF3F1-5FD6-4FD8-8CEA-937F149D7911}"/>
              </a:ext>
            </a:extLst>
          </p:cNvPr>
          <p:cNvSpPr/>
          <p:nvPr/>
        </p:nvSpPr>
        <p:spPr>
          <a:xfrm>
            <a:off x="2891220" y="3645246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7F3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6" name="그룹 4">
            <a:extLst>
              <a:ext uri="{FF2B5EF4-FFF2-40B4-BE49-F238E27FC236}">
                <a16:creationId xmlns:a16="http://schemas.microsoft.com/office/drawing/2014/main" id="{B30A752F-0ABB-492D-A540-8426524A7369}"/>
              </a:ext>
            </a:extLst>
          </p:cNvPr>
          <p:cNvGrpSpPr/>
          <p:nvPr/>
        </p:nvGrpSpPr>
        <p:grpSpPr>
          <a:xfrm>
            <a:off x="2256568" y="4353312"/>
            <a:ext cx="390525" cy="390525"/>
            <a:chOff x="1458840" y="2905696"/>
            <a:chExt cx="390525" cy="390525"/>
          </a:xfrm>
          <a:solidFill>
            <a:srgbClr val="F7F3F4"/>
          </a:solidFill>
        </p:grpSpPr>
        <p:sp>
          <p:nvSpPr>
            <p:cNvPr id="77" name="자유형: 도형 5">
              <a:extLst>
                <a:ext uri="{FF2B5EF4-FFF2-40B4-BE49-F238E27FC236}">
                  <a16:creationId xmlns:a16="http://schemas.microsoft.com/office/drawing/2014/main" id="{54FB9859-38B9-4385-A6CE-C4CD34227E11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6">
              <a:extLst>
                <a:ext uri="{FF2B5EF4-FFF2-40B4-BE49-F238E27FC236}">
                  <a16:creationId xmlns:a16="http://schemas.microsoft.com/office/drawing/2014/main" id="{10254A64-1AA9-43FF-ABE9-46B977FB990E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">
              <a:extLst>
                <a:ext uri="{FF2B5EF4-FFF2-40B4-BE49-F238E27FC236}">
                  <a16:creationId xmlns:a16="http://schemas.microsoft.com/office/drawing/2014/main" id="{AE0E1ED3-5C50-42BF-8D86-84F266480C27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8">
              <a:extLst>
                <a:ext uri="{FF2B5EF4-FFF2-40B4-BE49-F238E27FC236}">
                  <a16:creationId xmlns:a16="http://schemas.microsoft.com/office/drawing/2014/main" id="{41BA5C94-2AD3-4227-A771-51C51635B772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9">
              <a:extLst>
                <a:ext uri="{FF2B5EF4-FFF2-40B4-BE49-F238E27FC236}">
                  <a16:creationId xmlns:a16="http://schemas.microsoft.com/office/drawing/2014/main" id="{99B82281-77C4-4075-902C-2AFEE060A29D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10">
              <a:extLst>
                <a:ext uri="{FF2B5EF4-FFF2-40B4-BE49-F238E27FC236}">
                  <a16:creationId xmlns:a16="http://schemas.microsoft.com/office/drawing/2014/main" id="{529D7BFC-466F-40D9-9921-F435C996D16E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11">
              <a:extLst>
                <a:ext uri="{FF2B5EF4-FFF2-40B4-BE49-F238E27FC236}">
                  <a16:creationId xmlns:a16="http://schemas.microsoft.com/office/drawing/2014/main" id="{7414718B-8FF4-4C80-9C60-6AFF62925DF4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4" name="그룹 137">
            <a:extLst>
              <a:ext uri="{FF2B5EF4-FFF2-40B4-BE49-F238E27FC236}">
                <a16:creationId xmlns:a16="http://schemas.microsoft.com/office/drawing/2014/main" id="{9557EA2B-262B-41E5-A32D-B23E2BBD5051}"/>
              </a:ext>
            </a:extLst>
          </p:cNvPr>
          <p:cNvGrpSpPr/>
          <p:nvPr/>
        </p:nvGrpSpPr>
        <p:grpSpPr>
          <a:xfrm>
            <a:off x="1404449" y="3854796"/>
            <a:ext cx="390525" cy="361950"/>
            <a:chOff x="769421" y="2905696"/>
            <a:chExt cx="390525" cy="361950"/>
          </a:xfrm>
          <a:solidFill>
            <a:srgbClr val="F7F3F4"/>
          </a:solidFill>
        </p:grpSpPr>
        <p:sp>
          <p:nvSpPr>
            <p:cNvPr id="85" name="자유형: 도형 138">
              <a:extLst>
                <a:ext uri="{FF2B5EF4-FFF2-40B4-BE49-F238E27FC236}">
                  <a16:creationId xmlns:a16="http://schemas.microsoft.com/office/drawing/2014/main" id="{416B21AC-1651-4816-B8A8-5456C3BA67C1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139">
              <a:extLst>
                <a:ext uri="{FF2B5EF4-FFF2-40B4-BE49-F238E27FC236}">
                  <a16:creationId xmlns:a16="http://schemas.microsoft.com/office/drawing/2014/main" id="{F7037BC7-F319-45C5-9391-629067C523FA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140">
              <a:extLst>
                <a:ext uri="{FF2B5EF4-FFF2-40B4-BE49-F238E27FC236}">
                  <a16:creationId xmlns:a16="http://schemas.microsoft.com/office/drawing/2014/main" id="{E1E370D7-B3BA-46CA-874B-A089435D3A65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141">
              <a:extLst>
                <a:ext uri="{FF2B5EF4-FFF2-40B4-BE49-F238E27FC236}">
                  <a16:creationId xmlns:a16="http://schemas.microsoft.com/office/drawing/2014/main" id="{F38A9C8F-6601-4D97-BD9F-2552507D4F6C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142">
              <a:extLst>
                <a:ext uri="{FF2B5EF4-FFF2-40B4-BE49-F238E27FC236}">
                  <a16:creationId xmlns:a16="http://schemas.microsoft.com/office/drawing/2014/main" id="{039A1CE5-55C1-4FE5-BF30-0B3E6283C851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143">
              <a:extLst>
                <a:ext uri="{FF2B5EF4-FFF2-40B4-BE49-F238E27FC236}">
                  <a16:creationId xmlns:a16="http://schemas.microsoft.com/office/drawing/2014/main" id="{2C12B21A-033E-4BB6-BF31-F502381D5926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144">
              <a:extLst>
                <a:ext uri="{FF2B5EF4-FFF2-40B4-BE49-F238E27FC236}">
                  <a16:creationId xmlns:a16="http://schemas.microsoft.com/office/drawing/2014/main" id="{FC5B4581-68F5-471C-96ED-487794B68F47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145">
              <a:extLst>
                <a:ext uri="{FF2B5EF4-FFF2-40B4-BE49-F238E27FC236}">
                  <a16:creationId xmlns:a16="http://schemas.microsoft.com/office/drawing/2014/main" id="{44512E5E-E856-4344-8424-1E010904F93C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3" name="สี่เหลี่ยมผืนผ้า 92">
            <a:extLst>
              <a:ext uri="{FF2B5EF4-FFF2-40B4-BE49-F238E27FC236}">
                <a16:creationId xmlns:a16="http://schemas.microsoft.com/office/drawing/2014/main" id="{1D3C8EEC-091E-46D0-97AD-8500F2EA54CD}"/>
              </a:ext>
            </a:extLst>
          </p:cNvPr>
          <p:cNvSpPr/>
          <p:nvPr/>
        </p:nvSpPr>
        <p:spPr>
          <a:xfrm>
            <a:off x="5848358" y="932765"/>
            <a:ext cx="4063933" cy="61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  <a:buSzPts val="1600"/>
              <a:tabLst>
                <a:tab pos="228600" algn="l"/>
              </a:tabLst>
            </a:pPr>
            <a:r>
              <a:rPr lang="th-TH" sz="3200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ด้านความสามารถของตัวแอพพลิเคชั่น</a:t>
            </a:r>
            <a:endParaRPr lang="en-US" sz="2000" b="1" dirty="0">
              <a:effectLst/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</p:txBody>
      </p:sp>
      <p:sp>
        <p:nvSpPr>
          <p:cNvPr id="94" name="สี่เหลี่ยมผืนผ้า 93">
            <a:extLst>
              <a:ext uri="{FF2B5EF4-FFF2-40B4-BE49-F238E27FC236}">
                <a16:creationId xmlns:a16="http://schemas.microsoft.com/office/drawing/2014/main" id="{88A466E0-DB60-4853-BF2C-D149D846D114}"/>
              </a:ext>
            </a:extLst>
          </p:cNvPr>
          <p:cNvSpPr/>
          <p:nvPr/>
        </p:nvSpPr>
        <p:spPr>
          <a:xfrm>
            <a:off x="3956417" y="1747908"/>
            <a:ext cx="7716351" cy="4514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thaiDi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สามารถแสดงเวลารอบของรถโดยสารไฟฟ้า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 algn="thaiDi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แสดงตำแหน่งของรถโดยสารไฟฟ้า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 algn="thaiDi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คำนวณเวลาที่รถโดยสารไฟฟ้าจะมาถึง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 algn="thaiDi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แสดงแผนที่ของสถานที่ท่องเที่ยวที่รถโดยสารไฟฟ้าวิ่งผ่าน ได้แก่ สถานีรถไฟ</a:t>
            </a:r>
          </a:p>
          <a:p>
            <a:pPr lvl="0" algn="thaiDist">
              <a:lnSpc>
                <a:spcPct val="115000"/>
              </a:lnSpc>
              <a:spcAft>
                <a:spcPts val="0"/>
              </a:spcAft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ศิลาอาสน์ อนุสาวรีย์พระยาพิชัยดาบหัก วัดท่าถนน วัดพระบรมธาตุทุ่งยั้ง </a:t>
            </a:r>
          </a:p>
          <a:p>
            <a:pPr lvl="0" algn="thaiDist">
              <a:lnSpc>
                <a:spcPct val="115000"/>
              </a:lnSpc>
              <a:spcAft>
                <a:spcPts val="0"/>
              </a:spcAft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วัดพระแท่นศิลาอาสน์  วัดเสาหิน อนุสาวรีย์พระศรีพนมมาศ ซุ้มประตูเมืองลับแล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 algn="thaiDi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มีเสียงบรรยาย(</a:t>
            </a:r>
            <a:r>
              <a:rPr lang="en-US" b="1" dirty="0" err="1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AudioGuide</a:t>
            </a: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)ตามจุดพิกัด(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GPS)</a:t>
            </a: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ที่กำหนด เพื่อเป็นไกด์นำเที่ยว</a:t>
            </a:r>
          </a:p>
          <a:p>
            <a:pPr lvl="0" algn="thaiDist">
              <a:lnSpc>
                <a:spcPct val="115000"/>
              </a:lnSpc>
              <a:spcAft>
                <a:spcPts val="0"/>
              </a:spcAft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ให้กับนักท่องเที่ยว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 algn="thaiDi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มีภาพนิ่งและภาพเคลื่อนไหวแสดงตามจุดพิกัด (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GPS) </a:t>
            </a: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ของสถานที่ท่องเที่ยว</a:t>
            </a:r>
            <a:endParaRPr lang="en-US" b="1" dirty="0">
              <a:effectLst/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</p:txBody>
      </p:sp>
      <p:sp>
        <p:nvSpPr>
          <p:cNvPr id="95" name="สี่เหลี่ยมผืนผ้า: ตัดมุมมน 94">
            <a:extLst>
              <a:ext uri="{FF2B5EF4-FFF2-40B4-BE49-F238E27FC236}">
                <a16:creationId xmlns:a16="http://schemas.microsoft.com/office/drawing/2014/main" id="{E5CE5863-8D8C-48D6-931C-D60C768EBE2F}"/>
              </a:ext>
            </a:extLst>
          </p:cNvPr>
          <p:cNvSpPr/>
          <p:nvPr/>
        </p:nvSpPr>
        <p:spPr>
          <a:xfrm>
            <a:off x="5600700" y="990600"/>
            <a:ext cx="4622800" cy="641597"/>
          </a:xfrm>
          <a:prstGeom prst="snip1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805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สี่เหลี่ยมผืนผ้า 76">
            <a:extLst>
              <a:ext uri="{FF2B5EF4-FFF2-40B4-BE49-F238E27FC236}">
                <a16:creationId xmlns:a16="http://schemas.microsoft.com/office/drawing/2014/main" id="{4C627DB0-1377-499D-99FD-C28A8A7F5050}"/>
              </a:ext>
            </a:extLst>
          </p:cNvPr>
          <p:cNvSpPr/>
          <p:nvPr/>
        </p:nvSpPr>
        <p:spPr>
          <a:xfrm>
            <a:off x="0" y="3626244"/>
            <a:ext cx="12192000" cy="3245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8A066805-A73A-47C7-895E-457EDC961DA1}"/>
              </a:ext>
            </a:extLst>
          </p:cNvPr>
          <p:cNvSpPr/>
          <p:nvPr/>
        </p:nvSpPr>
        <p:spPr>
          <a:xfrm>
            <a:off x="609599" y="609600"/>
            <a:ext cx="3594101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E745B1E-7676-4B8F-AED5-363DBA852006}"/>
              </a:ext>
            </a:extLst>
          </p:cNvPr>
          <p:cNvSpPr/>
          <p:nvPr/>
        </p:nvSpPr>
        <p:spPr>
          <a:xfrm>
            <a:off x="813720" y="609600"/>
            <a:ext cx="330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ขอบเขตการศึกษา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5FA5048-4884-4797-B88A-9C30FEA35CE5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E3862A56-5B91-4B22-ADEA-50A9066F9BDA}"/>
              </a:ext>
            </a:extLst>
          </p:cNvPr>
          <p:cNvSpPr/>
          <p:nvPr/>
        </p:nvSpPr>
        <p:spPr>
          <a:xfrm>
            <a:off x="1140681" y="2566600"/>
            <a:ext cx="2455735" cy="23724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วงกลมบางส่วน 6">
            <a:extLst>
              <a:ext uri="{FF2B5EF4-FFF2-40B4-BE49-F238E27FC236}">
                <a16:creationId xmlns:a16="http://schemas.microsoft.com/office/drawing/2014/main" id="{6CD5F1B4-CFE3-4D44-B920-C71DB45F1EEF}"/>
              </a:ext>
            </a:extLst>
          </p:cNvPr>
          <p:cNvSpPr/>
          <p:nvPr/>
        </p:nvSpPr>
        <p:spPr>
          <a:xfrm>
            <a:off x="1140681" y="2566601"/>
            <a:ext cx="2455735" cy="2372498"/>
          </a:xfrm>
          <a:prstGeom prst="pie">
            <a:avLst>
              <a:gd name="adj1" fmla="val 2856519"/>
              <a:gd name="adj2" fmla="val 1977719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3" name="자유형: 도형 294">
            <a:extLst>
              <a:ext uri="{FF2B5EF4-FFF2-40B4-BE49-F238E27FC236}">
                <a16:creationId xmlns:a16="http://schemas.microsoft.com/office/drawing/2014/main" id="{FA8D3F59-4654-4201-87A9-0445968B2988}"/>
              </a:ext>
            </a:extLst>
          </p:cNvPr>
          <p:cNvSpPr/>
          <p:nvPr/>
        </p:nvSpPr>
        <p:spPr>
          <a:xfrm>
            <a:off x="2891220" y="3645246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7F3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1" name="그룹 305">
            <a:extLst>
              <a:ext uri="{FF2B5EF4-FFF2-40B4-BE49-F238E27FC236}">
                <a16:creationId xmlns:a16="http://schemas.microsoft.com/office/drawing/2014/main" id="{C84A5A42-1B5C-4DC2-B1F8-2464E589E3C8}"/>
              </a:ext>
            </a:extLst>
          </p:cNvPr>
          <p:cNvGrpSpPr/>
          <p:nvPr/>
        </p:nvGrpSpPr>
        <p:grpSpPr>
          <a:xfrm>
            <a:off x="2545322" y="2876367"/>
            <a:ext cx="345916" cy="390525"/>
            <a:chOff x="2179501" y="2247423"/>
            <a:chExt cx="345916" cy="390525"/>
          </a:xfrm>
          <a:solidFill>
            <a:srgbClr val="F7F3F4"/>
          </a:solidFill>
        </p:grpSpPr>
        <p:sp>
          <p:nvSpPr>
            <p:cNvPr id="52" name="자유형: 도형 306">
              <a:extLst>
                <a:ext uri="{FF2B5EF4-FFF2-40B4-BE49-F238E27FC236}">
                  <a16:creationId xmlns:a16="http://schemas.microsoft.com/office/drawing/2014/main" id="{208FF4B4-CA01-4C2B-9740-021FE7A25B7D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3" name="자유형: 도형 307">
              <a:extLst>
                <a:ext uri="{FF2B5EF4-FFF2-40B4-BE49-F238E27FC236}">
                  <a16:creationId xmlns:a16="http://schemas.microsoft.com/office/drawing/2014/main" id="{A192E01F-5CC6-4748-BBBE-8323089C67E2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4" name="자유형: 도형 308">
              <a:extLst>
                <a:ext uri="{FF2B5EF4-FFF2-40B4-BE49-F238E27FC236}">
                  <a16:creationId xmlns:a16="http://schemas.microsoft.com/office/drawing/2014/main" id="{68D4DC75-C6C7-44B6-B536-EAAEB6DBCAEC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5" name="자유형: 도형 309">
              <a:extLst>
                <a:ext uri="{FF2B5EF4-FFF2-40B4-BE49-F238E27FC236}">
                  <a16:creationId xmlns:a16="http://schemas.microsoft.com/office/drawing/2014/main" id="{B3575A8C-526A-43CA-BEC2-6A7F21D97AFD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6" name="자유형: 도형 310">
              <a:extLst>
                <a:ext uri="{FF2B5EF4-FFF2-40B4-BE49-F238E27FC236}">
                  <a16:creationId xmlns:a16="http://schemas.microsoft.com/office/drawing/2014/main" id="{F2481319-8939-4995-AB1B-69D189BD2EDB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57" name="그룹 245">
            <a:extLst>
              <a:ext uri="{FF2B5EF4-FFF2-40B4-BE49-F238E27FC236}">
                <a16:creationId xmlns:a16="http://schemas.microsoft.com/office/drawing/2014/main" id="{0159DDFF-327E-4B70-9541-3BC8E8F4150A}"/>
              </a:ext>
            </a:extLst>
          </p:cNvPr>
          <p:cNvGrpSpPr/>
          <p:nvPr/>
        </p:nvGrpSpPr>
        <p:grpSpPr>
          <a:xfrm>
            <a:off x="1728299" y="2999207"/>
            <a:ext cx="276225" cy="390525"/>
            <a:chOff x="832381" y="3561588"/>
            <a:chExt cx="276225" cy="390525"/>
          </a:xfrm>
          <a:solidFill>
            <a:srgbClr val="F7F3F4"/>
          </a:solidFill>
        </p:grpSpPr>
        <p:sp>
          <p:nvSpPr>
            <p:cNvPr id="58" name="자유형: 도형 246">
              <a:extLst>
                <a:ext uri="{FF2B5EF4-FFF2-40B4-BE49-F238E27FC236}">
                  <a16:creationId xmlns:a16="http://schemas.microsoft.com/office/drawing/2014/main" id="{78AD94B7-6D47-4513-B240-C9CD4855D038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247">
              <a:extLst>
                <a:ext uri="{FF2B5EF4-FFF2-40B4-BE49-F238E27FC236}">
                  <a16:creationId xmlns:a16="http://schemas.microsoft.com/office/drawing/2014/main" id="{1EF81BE6-5E6D-4D63-9AB4-CCED30882260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0" name="그룹 4">
            <a:extLst>
              <a:ext uri="{FF2B5EF4-FFF2-40B4-BE49-F238E27FC236}">
                <a16:creationId xmlns:a16="http://schemas.microsoft.com/office/drawing/2014/main" id="{510BD960-AE94-4AD3-A86A-6D4114A3180D}"/>
              </a:ext>
            </a:extLst>
          </p:cNvPr>
          <p:cNvGrpSpPr/>
          <p:nvPr/>
        </p:nvGrpSpPr>
        <p:grpSpPr>
          <a:xfrm>
            <a:off x="2256568" y="4353312"/>
            <a:ext cx="390525" cy="390525"/>
            <a:chOff x="1458840" y="2905696"/>
            <a:chExt cx="390525" cy="390525"/>
          </a:xfrm>
          <a:solidFill>
            <a:srgbClr val="F7F3F4"/>
          </a:solidFill>
        </p:grpSpPr>
        <p:sp>
          <p:nvSpPr>
            <p:cNvPr id="61" name="자유형: 도형 5">
              <a:extLst>
                <a:ext uri="{FF2B5EF4-FFF2-40B4-BE49-F238E27FC236}">
                  <a16:creationId xmlns:a16="http://schemas.microsoft.com/office/drawing/2014/main" id="{79D941FA-19E9-4B50-A29E-47C76D271D22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">
              <a:extLst>
                <a:ext uri="{FF2B5EF4-FFF2-40B4-BE49-F238E27FC236}">
                  <a16:creationId xmlns:a16="http://schemas.microsoft.com/office/drawing/2014/main" id="{B3816F57-433E-4635-8FE1-60B3CF986E70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7">
              <a:extLst>
                <a:ext uri="{FF2B5EF4-FFF2-40B4-BE49-F238E27FC236}">
                  <a16:creationId xmlns:a16="http://schemas.microsoft.com/office/drawing/2014/main" id="{F6C323E2-A4BB-4422-916B-BF43B465C2A9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8">
              <a:extLst>
                <a:ext uri="{FF2B5EF4-FFF2-40B4-BE49-F238E27FC236}">
                  <a16:creationId xmlns:a16="http://schemas.microsoft.com/office/drawing/2014/main" id="{0353B9FC-7D1D-4DA6-BF2E-A5F83A2ABA78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9">
              <a:extLst>
                <a:ext uri="{FF2B5EF4-FFF2-40B4-BE49-F238E27FC236}">
                  <a16:creationId xmlns:a16="http://schemas.microsoft.com/office/drawing/2014/main" id="{BD9EDBA2-A27B-4172-823A-17376E7FBB5E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10">
              <a:extLst>
                <a:ext uri="{FF2B5EF4-FFF2-40B4-BE49-F238E27FC236}">
                  <a16:creationId xmlns:a16="http://schemas.microsoft.com/office/drawing/2014/main" id="{6F2C5A23-478B-4338-A25A-850F103DA798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11">
              <a:extLst>
                <a:ext uri="{FF2B5EF4-FFF2-40B4-BE49-F238E27FC236}">
                  <a16:creationId xmlns:a16="http://schemas.microsoft.com/office/drawing/2014/main" id="{C302EF6B-AEF2-465F-A219-0C0E17AAF900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8" name="그룹 137">
            <a:extLst>
              <a:ext uri="{FF2B5EF4-FFF2-40B4-BE49-F238E27FC236}">
                <a16:creationId xmlns:a16="http://schemas.microsoft.com/office/drawing/2014/main" id="{6B54000C-1383-44FE-9DAA-83FA10D91970}"/>
              </a:ext>
            </a:extLst>
          </p:cNvPr>
          <p:cNvGrpSpPr/>
          <p:nvPr/>
        </p:nvGrpSpPr>
        <p:grpSpPr>
          <a:xfrm>
            <a:off x="1404449" y="3854796"/>
            <a:ext cx="390525" cy="361950"/>
            <a:chOff x="769421" y="2905696"/>
            <a:chExt cx="390525" cy="361950"/>
          </a:xfrm>
          <a:solidFill>
            <a:srgbClr val="F7F3F4"/>
          </a:solidFill>
        </p:grpSpPr>
        <p:sp>
          <p:nvSpPr>
            <p:cNvPr id="69" name="자유형: 도형 138">
              <a:extLst>
                <a:ext uri="{FF2B5EF4-FFF2-40B4-BE49-F238E27FC236}">
                  <a16:creationId xmlns:a16="http://schemas.microsoft.com/office/drawing/2014/main" id="{66ACD0E6-3DA9-416F-80BD-3A372D1F60BE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139">
              <a:extLst>
                <a:ext uri="{FF2B5EF4-FFF2-40B4-BE49-F238E27FC236}">
                  <a16:creationId xmlns:a16="http://schemas.microsoft.com/office/drawing/2014/main" id="{E3183D9C-22B9-413A-8B49-02529FBFD624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140">
              <a:extLst>
                <a:ext uri="{FF2B5EF4-FFF2-40B4-BE49-F238E27FC236}">
                  <a16:creationId xmlns:a16="http://schemas.microsoft.com/office/drawing/2014/main" id="{8FFB82A8-2506-4DAE-89C8-58A4B2AF3D90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141">
              <a:extLst>
                <a:ext uri="{FF2B5EF4-FFF2-40B4-BE49-F238E27FC236}">
                  <a16:creationId xmlns:a16="http://schemas.microsoft.com/office/drawing/2014/main" id="{5C18322E-0D64-4096-8E5A-CC4165F2F336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142">
              <a:extLst>
                <a:ext uri="{FF2B5EF4-FFF2-40B4-BE49-F238E27FC236}">
                  <a16:creationId xmlns:a16="http://schemas.microsoft.com/office/drawing/2014/main" id="{F82E426D-FD4C-4D20-A070-8BA309DF668B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143">
              <a:extLst>
                <a:ext uri="{FF2B5EF4-FFF2-40B4-BE49-F238E27FC236}">
                  <a16:creationId xmlns:a16="http://schemas.microsoft.com/office/drawing/2014/main" id="{B459E025-11D5-486D-B61E-690F4D94E84B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144">
              <a:extLst>
                <a:ext uri="{FF2B5EF4-FFF2-40B4-BE49-F238E27FC236}">
                  <a16:creationId xmlns:a16="http://schemas.microsoft.com/office/drawing/2014/main" id="{BA84B59C-1EAD-485D-BDA2-51EDF44DE5AD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145">
              <a:extLst>
                <a:ext uri="{FF2B5EF4-FFF2-40B4-BE49-F238E27FC236}">
                  <a16:creationId xmlns:a16="http://schemas.microsoft.com/office/drawing/2014/main" id="{12427B2F-86FC-4363-BE43-5504C535FEDA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8" name="สี่เหลี่ยมผืนผ้า 77">
            <a:extLst>
              <a:ext uri="{FF2B5EF4-FFF2-40B4-BE49-F238E27FC236}">
                <a16:creationId xmlns:a16="http://schemas.microsoft.com/office/drawing/2014/main" id="{336E021A-3665-4479-B78E-B0C86C7CA6C0}"/>
              </a:ext>
            </a:extLst>
          </p:cNvPr>
          <p:cNvSpPr/>
          <p:nvPr/>
        </p:nvSpPr>
        <p:spPr>
          <a:xfrm>
            <a:off x="7090586" y="1559001"/>
            <a:ext cx="1604927" cy="615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  <a:buSzPts val="1600"/>
              <a:tabLst>
                <a:tab pos="228600" algn="l"/>
              </a:tabLst>
            </a:pPr>
            <a:r>
              <a:rPr lang="th-TH" sz="3200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ด้านฮาร์ดแวร์</a:t>
            </a:r>
            <a:endParaRPr lang="en-US" sz="2000" b="1" dirty="0">
              <a:effectLst/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</p:txBody>
      </p:sp>
      <p:sp>
        <p:nvSpPr>
          <p:cNvPr id="79" name="สี่เหลี่ยมผืนผ้า: ตัดมุมมน 78">
            <a:extLst>
              <a:ext uri="{FF2B5EF4-FFF2-40B4-BE49-F238E27FC236}">
                <a16:creationId xmlns:a16="http://schemas.microsoft.com/office/drawing/2014/main" id="{5C580080-B95F-4B0C-B4F9-BD1A74D273F0}"/>
              </a:ext>
            </a:extLst>
          </p:cNvPr>
          <p:cNvSpPr/>
          <p:nvPr/>
        </p:nvSpPr>
        <p:spPr>
          <a:xfrm>
            <a:off x="6096000" y="1612974"/>
            <a:ext cx="3594101" cy="641597"/>
          </a:xfrm>
          <a:prstGeom prst="snip1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สี่เหลี่ยมผืนผ้า 79">
            <a:extLst>
              <a:ext uri="{FF2B5EF4-FFF2-40B4-BE49-F238E27FC236}">
                <a16:creationId xmlns:a16="http://schemas.microsoft.com/office/drawing/2014/main" id="{B7BEDCAF-42D4-4642-A60C-79A5CED4E5C5}"/>
              </a:ext>
            </a:extLst>
          </p:cNvPr>
          <p:cNvSpPr/>
          <p:nvPr/>
        </p:nvSpPr>
        <p:spPr>
          <a:xfrm>
            <a:off x="4203700" y="2812056"/>
            <a:ext cx="7397049" cy="1541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โทรศัพท์มือถือระบบปฏิบัติการ 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Android, IOS</a:t>
            </a: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 ที่เชื่อมต่ออินเตอร์เน็ต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เครื่องคอมพิวเตอร์ 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รถโดยสารไฟฟ้า 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( Mini Bus ) </a:t>
            </a: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ขนาด 20 ที่นั่ง จำนวน 2 คัน</a:t>
            </a:r>
            <a:endParaRPr lang="en-US" b="1" dirty="0">
              <a:effectLst/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36DBECE-CA4C-4392-89F9-A10D8B798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83" y="4808127"/>
            <a:ext cx="1971282" cy="19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-29668" y="0"/>
            <a:ext cx="12221667" cy="6821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8A066805-A73A-47C7-895E-457EDC961DA1}"/>
              </a:ext>
            </a:extLst>
          </p:cNvPr>
          <p:cNvSpPr/>
          <p:nvPr/>
        </p:nvSpPr>
        <p:spPr>
          <a:xfrm>
            <a:off x="609599" y="609600"/>
            <a:ext cx="3594101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E745B1E-7676-4B8F-AED5-363DBA852006}"/>
              </a:ext>
            </a:extLst>
          </p:cNvPr>
          <p:cNvSpPr/>
          <p:nvPr/>
        </p:nvSpPr>
        <p:spPr>
          <a:xfrm>
            <a:off x="813720" y="609600"/>
            <a:ext cx="330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ขอบเขตการศึกษา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5FA5048-4884-4797-B88A-9C30FEA35CE5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9384BC54-E894-4D1A-9EC3-7B65BB1ABD6E}"/>
              </a:ext>
            </a:extLst>
          </p:cNvPr>
          <p:cNvSpPr/>
          <p:nvPr/>
        </p:nvSpPr>
        <p:spPr>
          <a:xfrm>
            <a:off x="1140681" y="2566600"/>
            <a:ext cx="2455735" cy="23724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วงกลมบางส่วน 8">
            <a:extLst>
              <a:ext uri="{FF2B5EF4-FFF2-40B4-BE49-F238E27FC236}">
                <a16:creationId xmlns:a16="http://schemas.microsoft.com/office/drawing/2014/main" id="{CA57C92C-B487-41F0-86AF-75F1D8B3325F}"/>
              </a:ext>
            </a:extLst>
          </p:cNvPr>
          <p:cNvSpPr/>
          <p:nvPr/>
        </p:nvSpPr>
        <p:spPr>
          <a:xfrm>
            <a:off x="1140681" y="2566601"/>
            <a:ext cx="2455735" cy="2372498"/>
          </a:xfrm>
          <a:prstGeom prst="pie">
            <a:avLst>
              <a:gd name="adj1" fmla="val 7248624"/>
              <a:gd name="adj2" fmla="val 275204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34" name="그룹 4">
            <a:extLst>
              <a:ext uri="{FF2B5EF4-FFF2-40B4-BE49-F238E27FC236}">
                <a16:creationId xmlns:a16="http://schemas.microsoft.com/office/drawing/2014/main" id="{07EABABC-7AFC-49F7-B9B8-AE4E8EA3FC49}"/>
              </a:ext>
            </a:extLst>
          </p:cNvPr>
          <p:cNvGrpSpPr/>
          <p:nvPr/>
        </p:nvGrpSpPr>
        <p:grpSpPr>
          <a:xfrm>
            <a:off x="2256568" y="4353312"/>
            <a:ext cx="390525" cy="390525"/>
            <a:chOff x="1458840" y="2905696"/>
            <a:chExt cx="390525" cy="390525"/>
          </a:xfrm>
          <a:solidFill>
            <a:srgbClr val="F7F3F4"/>
          </a:solidFill>
        </p:grpSpPr>
        <p:sp>
          <p:nvSpPr>
            <p:cNvPr id="35" name="자유형: 도형 5">
              <a:extLst>
                <a:ext uri="{FF2B5EF4-FFF2-40B4-BE49-F238E27FC236}">
                  <a16:creationId xmlns:a16="http://schemas.microsoft.com/office/drawing/2014/main" id="{E471FD75-B358-4260-8E61-F149A998DFF1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6">
              <a:extLst>
                <a:ext uri="{FF2B5EF4-FFF2-40B4-BE49-F238E27FC236}">
                  <a16:creationId xmlns:a16="http://schemas.microsoft.com/office/drawing/2014/main" id="{62E9B8BF-954E-4C95-AB71-86CD6281C1BC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7">
              <a:extLst>
                <a:ext uri="{FF2B5EF4-FFF2-40B4-BE49-F238E27FC236}">
                  <a16:creationId xmlns:a16="http://schemas.microsoft.com/office/drawing/2014/main" id="{D2643E3C-DF70-4E90-8245-D703BAA020F7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8">
              <a:extLst>
                <a:ext uri="{FF2B5EF4-FFF2-40B4-BE49-F238E27FC236}">
                  <a16:creationId xmlns:a16="http://schemas.microsoft.com/office/drawing/2014/main" id="{0B854454-C9BD-4C64-A052-B604ACCF95D5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9">
              <a:extLst>
                <a:ext uri="{FF2B5EF4-FFF2-40B4-BE49-F238E27FC236}">
                  <a16:creationId xmlns:a16="http://schemas.microsoft.com/office/drawing/2014/main" id="{D6DA21E1-50B9-4C49-A48B-505475EFB556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10">
              <a:extLst>
                <a:ext uri="{FF2B5EF4-FFF2-40B4-BE49-F238E27FC236}">
                  <a16:creationId xmlns:a16="http://schemas.microsoft.com/office/drawing/2014/main" id="{16FB9E18-CAAA-4904-8EA1-ABE6EAE592DE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11">
              <a:extLst>
                <a:ext uri="{FF2B5EF4-FFF2-40B4-BE49-F238E27FC236}">
                  <a16:creationId xmlns:a16="http://schemas.microsoft.com/office/drawing/2014/main" id="{E2B0DEAE-DE90-4D31-9318-9D1491E32A21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8" name="그룹 305">
            <a:extLst>
              <a:ext uri="{FF2B5EF4-FFF2-40B4-BE49-F238E27FC236}">
                <a16:creationId xmlns:a16="http://schemas.microsoft.com/office/drawing/2014/main" id="{2521EF52-925F-434B-A551-AAE1052632B5}"/>
              </a:ext>
            </a:extLst>
          </p:cNvPr>
          <p:cNvGrpSpPr/>
          <p:nvPr/>
        </p:nvGrpSpPr>
        <p:grpSpPr>
          <a:xfrm>
            <a:off x="2545322" y="2876367"/>
            <a:ext cx="345916" cy="390525"/>
            <a:chOff x="2179501" y="2247423"/>
            <a:chExt cx="345916" cy="390525"/>
          </a:xfrm>
          <a:solidFill>
            <a:srgbClr val="F7F3F4"/>
          </a:solidFill>
        </p:grpSpPr>
        <p:sp>
          <p:nvSpPr>
            <p:cNvPr id="49" name="자유형: 도형 306">
              <a:extLst>
                <a:ext uri="{FF2B5EF4-FFF2-40B4-BE49-F238E27FC236}">
                  <a16:creationId xmlns:a16="http://schemas.microsoft.com/office/drawing/2014/main" id="{4E078192-71FE-4170-9612-DAEE92129800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0" name="자유형: 도형 307">
              <a:extLst>
                <a:ext uri="{FF2B5EF4-FFF2-40B4-BE49-F238E27FC236}">
                  <a16:creationId xmlns:a16="http://schemas.microsoft.com/office/drawing/2014/main" id="{CDBC45E5-13C8-4F92-B7A9-D9660FFB82F4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1" name="자유형: 도형 308">
              <a:extLst>
                <a:ext uri="{FF2B5EF4-FFF2-40B4-BE49-F238E27FC236}">
                  <a16:creationId xmlns:a16="http://schemas.microsoft.com/office/drawing/2014/main" id="{004454D6-F109-4843-A822-51D1B79AF64E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2" name="자유형: 도형 309">
              <a:extLst>
                <a:ext uri="{FF2B5EF4-FFF2-40B4-BE49-F238E27FC236}">
                  <a16:creationId xmlns:a16="http://schemas.microsoft.com/office/drawing/2014/main" id="{EB82D796-D1CD-4E93-BCB1-BBB554F20583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3" name="자유형: 도형 310">
              <a:extLst>
                <a:ext uri="{FF2B5EF4-FFF2-40B4-BE49-F238E27FC236}">
                  <a16:creationId xmlns:a16="http://schemas.microsoft.com/office/drawing/2014/main" id="{42D0CEF9-0281-4CDF-B71D-FC1D3904D07E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54" name="그룹 245">
            <a:extLst>
              <a:ext uri="{FF2B5EF4-FFF2-40B4-BE49-F238E27FC236}">
                <a16:creationId xmlns:a16="http://schemas.microsoft.com/office/drawing/2014/main" id="{C7248E34-1A9B-4081-B333-A5C0D9ED2B9D}"/>
              </a:ext>
            </a:extLst>
          </p:cNvPr>
          <p:cNvGrpSpPr/>
          <p:nvPr/>
        </p:nvGrpSpPr>
        <p:grpSpPr>
          <a:xfrm>
            <a:off x="1728299" y="2999207"/>
            <a:ext cx="276225" cy="390525"/>
            <a:chOff x="832381" y="3561588"/>
            <a:chExt cx="276225" cy="390525"/>
          </a:xfrm>
          <a:solidFill>
            <a:srgbClr val="F7F3F4"/>
          </a:solidFill>
        </p:grpSpPr>
        <p:sp>
          <p:nvSpPr>
            <p:cNvPr id="55" name="자유형: 도형 246">
              <a:extLst>
                <a:ext uri="{FF2B5EF4-FFF2-40B4-BE49-F238E27FC236}">
                  <a16:creationId xmlns:a16="http://schemas.microsoft.com/office/drawing/2014/main" id="{1619B569-90CD-419E-9AFB-9CE136E55F7A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247">
              <a:extLst>
                <a:ext uri="{FF2B5EF4-FFF2-40B4-BE49-F238E27FC236}">
                  <a16:creationId xmlns:a16="http://schemas.microsoft.com/office/drawing/2014/main" id="{C3618999-E178-4DE2-8E63-8559456598E0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7" name="자유형: 도형 294">
            <a:extLst>
              <a:ext uri="{FF2B5EF4-FFF2-40B4-BE49-F238E27FC236}">
                <a16:creationId xmlns:a16="http://schemas.microsoft.com/office/drawing/2014/main" id="{9C9A1533-F7A0-48D8-901A-D8C8F291E609}"/>
              </a:ext>
            </a:extLst>
          </p:cNvPr>
          <p:cNvSpPr/>
          <p:nvPr/>
        </p:nvSpPr>
        <p:spPr>
          <a:xfrm>
            <a:off x="2891220" y="3645246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7F3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8" name="그룹 137">
            <a:extLst>
              <a:ext uri="{FF2B5EF4-FFF2-40B4-BE49-F238E27FC236}">
                <a16:creationId xmlns:a16="http://schemas.microsoft.com/office/drawing/2014/main" id="{BE39E4C4-240F-46F9-93CB-F0FBC1B52083}"/>
              </a:ext>
            </a:extLst>
          </p:cNvPr>
          <p:cNvGrpSpPr/>
          <p:nvPr/>
        </p:nvGrpSpPr>
        <p:grpSpPr>
          <a:xfrm>
            <a:off x="1404449" y="3854796"/>
            <a:ext cx="390525" cy="361950"/>
            <a:chOff x="769421" y="2905696"/>
            <a:chExt cx="390525" cy="361950"/>
          </a:xfrm>
          <a:solidFill>
            <a:srgbClr val="F7F3F4"/>
          </a:solidFill>
        </p:grpSpPr>
        <p:sp>
          <p:nvSpPr>
            <p:cNvPr id="59" name="자유형: 도형 138">
              <a:extLst>
                <a:ext uri="{FF2B5EF4-FFF2-40B4-BE49-F238E27FC236}">
                  <a16:creationId xmlns:a16="http://schemas.microsoft.com/office/drawing/2014/main" id="{7EE8E86D-3EC0-4CC8-9D17-2DC595A90DED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139">
              <a:extLst>
                <a:ext uri="{FF2B5EF4-FFF2-40B4-BE49-F238E27FC236}">
                  <a16:creationId xmlns:a16="http://schemas.microsoft.com/office/drawing/2014/main" id="{3CEC7DAF-AF1E-4E70-A56F-1270E45C7842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140">
              <a:extLst>
                <a:ext uri="{FF2B5EF4-FFF2-40B4-BE49-F238E27FC236}">
                  <a16:creationId xmlns:a16="http://schemas.microsoft.com/office/drawing/2014/main" id="{39435D42-E5F9-436B-9364-0CEC1118D494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141">
              <a:extLst>
                <a:ext uri="{FF2B5EF4-FFF2-40B4-BE49-F238E27FC236}">
                  <a16:creationId xmlns:a16="http://schemas.microsoft.com/office/drawing/2014/main" id="{CB13D40F-69A3-403A-A337-92A8EE9F501B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142">
              <a:extLst>
                <a:ext uri="{FF2B5EF4-FFF2-40B4-BE49-F238E27FC236}">
                  <a16:creationId xmlns:a16="http://schemas.microsoft.com/office/drawing/2014/main" id="{7FBFA26E-51CD-428F-9E2C-68D7A82B05F8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143">
              <a:extLst>
                <a:ext uri="{FF2B5EF4-FFF2-40B4-BE49-F238E27FC236}">
                  <a16:creationId xmlns:a16="http://schemas.microsoft.com/office/drawing/2014/main" id="{C2039AB8-17D3-4C41-AD80-4B004D5D7DE7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144">
              <a:extLst>
                <a:ext uri="{FF2B5EF4-FFF2-40B4-BE49-F238E27FC236}">
                  <a16:creationId xmlns:a16="http://schemas.microsoft.com/office/drawing/2014/main" id="{D89C2B0F-3506-43F9-A52A-8EE49F7022FF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145">
              <a:extLst>
                <a:ext uri="{FF2B5EF4-FFF2-40B4-BE49-F238E27FC236}">
                  <a16:creationId xmlns:a16="http://schemas.microsoft.com/office/drawing/2014/main" id="{54D50214-8444-4D91-8278-5A7D93BCDC0F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7" name="สี่เหลี่ยมผืนผ้า 66">
            <a:extLst>
              <a:ext uri="{FF2B5EF4-FFF2-40B4-BE49-F238E27FC236}">
                <a16:creationId xmlns:a16="http://schemas.microsoft.com/office/drawing/2014/main" id="{116AB50C-8639-4A25-96B5-1EE4BF083FDD}"/>
              </a:ext>
            </a:extLst>
          </p:cNvPr>
          <p:cNvSpPr/>
          <p:nvPr/>
        </p:nvSpPr>
        <p:spPr>
          <a:xfrm>
            <a:off x="7323600" y="1067293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ด้านซอฟต์แวร์</a:t>
            </a:r>
          </a:p>
        </p:txBody>
      </p:sp>
      <p:sp>
        <p:nvSpPr>
          <p:cNvPr id="68" name="สี่เหลี่ยมผืนผ้า: ตัดมุมมน 67">
            <a:extLst>
              <a:ext uri="{FF2B5EF4-FFF2-40B4-BE49-F238E27FC236}">
                <a16:creationId xmlns:a16="http://schemas.microsoft.com/office/drawing/2014/main" id="{543C044B-895D-4495-A288-E6F1A50D6A59}"/>
              </a:ext>
            </a:extLst>
          </p:cNvPr>
          <p:cNvSpPr/>
          <p:nvPr/>
        </p:nvSpPr>
        <p:spPr>
          <a:xfrm>
            <a:off x="6359469" y="1067293"/>
            <a:ext cx="3594101" cy="641597"/>
          </a:xfrm>
          <a:prstGeom prst="snip1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9" name="สี่เหลี่ยมผืนผ้า 68">
            <a:extLst>
              <a:ext uri="{FF2B5EF4-FFF2-40B4-BE49-F238E27FC236}">
                <a16:creationId xmlns:a16="http://schemas.microsoft.com/office/drawing/2014/main" id="{7331147D-4AD4-464A-A40E-030ECD6EB0BD}"/>
              </a:ext>
            </a:extLst>
          </p:cNvPr>
          <p:cNvSpPr/>
          <p:nvPr/>
        </p:nvSpPr>
        <p:spPr>
          <a:xfrm>
            <a:off x="4325051" y="1855349"/>
            <a:ext cx="742798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ใช้โปรแกรม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Visual Studio Code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และ </a:t>
            </a:r>
            <a:r>
              <a:rPr lang="en-US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Figma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ในการออกแบบหน้าตาของแอพพลิเคชั่น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ใช้โปรแกรม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React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และ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React Native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ซึ่งเป็น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Framework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สร้างแอพพลิเคชั่น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ใช้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Docker, Node JS, Apollo </a:t>
            </a:r>
            <a:r>
              <a:rPr lang="en-US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GraphQL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และ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Cloud VPS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เป็น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Server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และ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Cloud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ของระบบ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ใช้โปรแกรม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Graph QL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และ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Access Token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เป็น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API</a:t>
            </a:r>
            <a:endParaRPr lang="th-TH" b="1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ใช้ภาษา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Typescript (</a:t>
            </a:r>
            <a:r>
              <a:rPr lang="en-US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Javascript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)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เป็นภาษาที่ใช้ในการพัฒนาแอพพลิเคชั่น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ใช้โปรแกรม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MongoDB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เป็นเครื่องมือในการออกแบบฐานข้อมูล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421879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3626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8A066805-A73A-47C7-895E-457EDC961DA1}"/>
              </a:ext>
            </a:extLst>
          </p:cNvPr>
          <p:cNvSpPr/>
          <p:nvPr/>
        </p:nvSpPr>
        <p:spPr>
          <a:xfrm>
            <a:off x="609599" y="609600"/>
            <a:ext cx="3594101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E745B1E-7676-4B8F-AED5-363DBA852006}"/>
              </a:ext>
            </a:extLst>
          </p:cNvPr>
          <p:cNvSpPr/>
          <p:nvPr/>
        </p:nvSpPr>
        <p:spPr>
          <a:xfrm>
            <a:off x="813720" y="609600"/>
            <a:ext cx="330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ขอบเขตการศึกษา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5FA5048-4884-4797-B88A-9C30FEA35CE5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วงรี 43">
            <a:extLst>
              <a:ext uri="{FF2B5EF4-FFF2-40B4-BE49-F238E27FC236}">
                <a16:creationId xmlns:a16="http://schemas.microsoft.com/office/drawing/2014/main" id="{09E0E728-3ECF-436C-9CBF-516564692F9B}"/>
              </a:ext>
            </a:extLst>
          </p:cNvPr>
          <p:cNvSpPr/>
          <p:nvPr/>
        </p:nvSpPr>
        <p:spPr>
          <a:xfrm>
            <a:off x="1140681" y="2566600"/>
            <a:ext cx="2455735" cy="23724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5" name="วงกลมบางส่วน 44">
            <a:extLst>
              <a:ext uri="{FF2B5EF4-FFF2-40B4-BE49-F238E27FC236}">
                <a16:creationId xmlns:a16="http://schemas.microsoft.com/office/drawing/2014/main" id="{0148ABDB-B693-41EB-8502-C063B810D108}"/>
              </a:ext>
            </a:extLst>
          </p:cNvPr>
          <p:cNvSpPr/>
          <p:nvPr/>
        </p:nvSpPr>
        <p:spPr>
          <a:xfrm>
            <a:off x="1140681" y="2566601"/>
            <a:ext cx="2455735" cy="2372498"/>
          </a:xfrm>
          <a:prstGeom prst="pie">
            <a:avLst>
              <a:gd name="adj1" fmla="val 11529227"/>
              <a:gd name="adj2" fmla="val 736097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61" name="그룹 137">
            <a:extLst>
              <a:ext uri="{FF2B5EF4-FFF2-40B4-BE49-F238E27FC236}">
                <a16:creationId xmlns:a16="http://schemas.microsoft.com/office/drawing/2014/main" id="{73E64F05-9C85-46CF-83D5-B231415B3DED}"/>
              </a:ext>
            </a:extLst>
          </p:cNvPr>
          <p:cNvGrpSpPr/>
          <p:nvPr/>
        </p:nvGrpSpPr>
        <p:grpSpPr>
          <a:xfrm>
            <a:off x="1404449" y="3854796"/>
            <a:ext cx="390525" cy="361950"/>
            <a:chOff x="769421" y="2905696"/>
            <a:chExt cx="390525" cy="361950"/>
          </a:xfrm>
          <a:solidFill>
            <a:srgbClr val="F7F3F4"/>
          </a:solidFill>
        </p:grpSpPr>
        <p:sp>
          <p:nvSpPr>
            <p:cNvPr id="62" name="자유형: 도형 138">
              <a:extLst>
                <a:ext uri="{FF2B5EF4-FFF2-40B4-BE49-F238E27FC236}">
                  <a16:creationId xmlns:a16="http://schemas.microsoft.com/office/drawing/2014/main" id="{433E0A91-B2A4-4873-BA25-B58CD3AF55F7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139">
              <a:extLst>
                <a:ext uri="{FF2B5EF4-FFF2-40B4-BE49-F238E27FC236}">
                  <a16:creationId xmlns:a16="http://schemas.microsoft.com/office/drawing/2014/main" id="{58C4C2C8-0EF3-47C2-A3DC-A3EA6A5A9C9F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140">
              <a:extLst>
                <a:ext uri="{FF2B5EF4-FFF2-40B4-BE49-F238E27FC236}">
                  <a16:creationId xmlns:a16="http://schemas.microsoft.com/office/drawing/2014/main" id="{B0DB6AAB-97D7-4198-9C13-60332BF3E32A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141">
              <a:extLst>
                <a:ext uri="{FF2B5EF4-FFF2-40B4-BE49-F238E27FC236}">
                  <a16:creationId xmlns:a16="http://schemas.microsoft.com/office/drawing/2014/main" id="{CDEE912B-79AB-48F4-A047-2F7F9652E692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142">
              <a:extLst>
                <a:ext uri="{FF2B5EF4-FFF2-40B4-BE49-F238E27FC236}">
                  <a16:creationId xmlns:a16="http://schemas.microsoft.com/office/drawing/2014/main" id="{71228D27-F13E-4B20-97E4-5BDFA33F95E3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143">
              <a:extLst>
                <a:ext uri="{FF2B5EF4-FFF2-40B4-BE49-F238E27FC236}">
                  <a16:creationId xmlns:a16="http://schemas.microsoft.com/office/drawing/2014/main" id="{1BD3E675-F4C1-41AD-B3F6-FD9582C5A9B8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144">
              <a:extLst>
                <a:ext uri="{FF2B5EF4-FFF2-40B4-BE49-F238E27FC236}">
                  <a16:creationId xmlns:a16="http://schemas.microsoft.com/office/drawing/2014/main" id="{074EE712-972F-4716-9696-CDAF4436AC34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145">
              <a:extLst>
                <a:ext uri="{FF2B5EF4-FFF2-40B4-BE49-F238E27FC236}">
                  <a16:creationId xmlns:a16="http://schemas.microsoft.com/office/drawing/2014/main" id="{F3537771-42F8-47DA-86B3-0E46E2171025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6" name="그룹 305">
            <a:extLst>
              <a:ext uri="{FF2B5EF4-FFF2-40B4-BE49-F238E27FC236}">
                <a16:creationId xmlns:a16="http://schemas.microsoft.com/office/drawing/2014/main" id="{962CE27C-E817-4303-8523-17A7548B17B3}"/>
              </a:ext>
            </a:extLst>
          </p:cNvPr>
          <p:cNvGrpSpPr/>
          <p:nvPr/>
        </p:nvGrpSpPr>
        <p:grpSpPr>
          <a:xfrm>
            <a:off x="2545322" y="2876367"/>
            <a:ext cx="345916" cy="390525"/>
            <a:chOff x="2179501" y="2247423"/>
            <a:chExt cx="345916" cy="390525"/>
          </a:xfrm>
          <a:solidFill>
            <a:srgbClr val="F7F3F4"/>
          </a:solidFill>
        </p:grpSpPr>
        <p:sp>
          <p:nvSpPr>
            <p:cNvPr id="97" name="자유형: 도형 306">
              <a:extLst>
                <a:ext uri="{FF2B5EF4-FFF2-40B4-BE49-F238E27FC236}">
                  <a16:creationId xmlns:a16="http://schemas.microsoft.com/office/drawing/2014/main" id="{1D1190A1-AE2A-4AF1-AF48-F5977663BFF7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8" name="자유형: 도형 307">
              <a:extLst>
                <a:ext uri="{FF2B5EF4-FFF2-40B4-BE49-F238E27FC236}">
                  <a16:creationId xmlns:a16="http://schemas.microsoft.com/office/drawing/2014/main" id="{FA54CB33-62F6-4DDE-B5C0-484F6347C780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9" name="자유형: 도형 308">
              <a:extLst>
                <a:ext uri="{FF2B5EF4-FFF2-40B4-BE49-F238E27FC236}">
                  <a16:creationId xmlns:a16="http://schemas.microsoft.com/office/drawing/2014/main" id="{C6BD80B0-1569-4809-8E73-4041BA2BD70F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0" name="자유형: 도형 309">
              <a:extLst>
                <a:ext uri="{FF2B5EF4-FFF2-40B4-BE49-F238E27FC236}">
                  <a16:creationId xmlns:a16="http://schemas.microsoft.com/office/drawing/2014/main" id="{20ADE982-31CF-42F0-B8DF-C527A9C80BC0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1" name="자유형: 도형 310">
              <a:extLst>
                <a:ext uri="{FF2B5EF4-FFF2-40B4-BE49-F238E27FC236}">
                  <a16:creationId xmlns:a16="http://schemas.microsoft.com/office/drawing/2014/main" id="{3BFE838A-04BF-404D-98F9-E648CE4AA34A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102" name="그룹 245">
            <a:extLst>
              <a:ext uri="{FF2B5EF4-FFF2-40B4-BE49-F238E27FC236}">
                <a16:creationId xmlns:a16="http://schemas.microsoft.com/office/drawing/2014/main" id="{AEEEC0FC-599E-4C72-9031-E543A52F135F}"/>
              </a:ext>
            </a:extLst>
          </p:cNvPr>
          <p:cNvGrpSpPr/>
          <p:nvPr/>
        </p:nvGrpSpPr>
        <p:grpSpPr>
          <a:xfrm>
            <a:off x="1728299" y="2999207"/>
            <a:ext cx="276225" cy="390525"/>
            <a:chOff x="832381" y="3561588"/>
            <a:chExt cx="276225" cy="390525"/>
          </a:xfrm>
          <a:solidFill>
            <a:srgbClr val="F7F3F4"/>
          </a:solidFill>
        </p:grpSpPr>
        <p:sp>
          <p:nvSpPr>
            <p:cNvPr id="103" name="자유형: 도형 246">
              <a:extLst>
                <a:ext uri="{FF2B5EF4-FFF2-40B4-BE49-F238E27FC236}">
                  <a16:creationId xmlns:a16="http://schemas.microsoft.com/office/drawing/2014/main" id="{4C8AE314-5FEB-40E0-9C70-C352015F122F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247">
              <a:extLst>
                <a:ext uri="{FF2B5EF4-FFF2-40B4-BE49-F238E27FC236}">
                  <a16:creationId xmlns:a16="http://schemas.microsoft.com/office/drawing/2014/main" id="{0C94A38C-6B29-4257-9466-A89BFCD0156D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5" name="자유형: 도형 294">
            <a:extLst>
              <a:ext uri="{FF2B5EF4-FFF2-40B4-BE49-F238E27FC236}">
                <a16:creationId xmlns:a16="http://schemas.microsoft.com/office/drawing/2014/main" id="{19CC9D33-26C0-4285-9BDE-631AA579DED2}"/>
              </a:ext>
            </a:extLst>
          </p:cNvPr>
          <p:cNvSpPr/>
          <p:nvPr/>
        </p:nvSpPr>
        <p:spPr>
          <a:xfrm>
            <a:off x="2891220" y="3645246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7F3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" name="그룹 4">
            <a:extLst>
              <a:ext uri="{FF2B5EF4-FFF2-40B4-BE49-F238E27FC236}">
                <a16:creationId xmlns:a16="http://schemas.microsoft.com/office/drawing/2014/main" id="{C42EE438-0AEA-4FC2-B828-F6D8AACA8BA6}"/>
              </a:ext>
            </a:extLst>
          </p:cNvPr>
          <p:cNvGrpSpPr/>
          <p:nvPr/>
        </p:nvGrpSpPr>
        <p:grpSpPr>
          <a:xfrm>
            <a:off x="2256568" y="4353312"/>
            <a:ext cx="390525" cy="390525"/>
            <a:chOff x="1458840" y="2905696"/>
            <a:chExt cx="390525" cy="390525"/>
          </a:xfrm>
          <a:solidFill>
            <a:srgbClr val="F7F3F4"/>
          </a:solidFill>
        </p:grpSpPr>
        <p:sp>
          <p:nvSpPr>
            <p:cNvPr id="107" name="자유형: 도형 5">
              <a:extLst>
                <a:ext uri="{FF2B5EF4-FFF2-40B4-BE49-F238E27FC236}">
                  <a16:creationId xmlns:a16="http://schemas.microsoft.com/office/drawing/2014/main" id="{A8955309-7ABA-410C-B71F-4FC750A5BB28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6">
              <a:extLst>
                <a:ext uri="{FF2B5EF4-FFF2-40B4-BE49-F238E27FC236}">
                  <a16:creationId xmlns:a16="http://schemas.microsoft.com/office/drawing/2014/main" id="{10FCD340-D479-4488-963C-C21685AF5D59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7">
              <a:extLst>
                <a:ext uri="{FF2B5EF4-FFF2-40B4-BE49-F238E27FC236}">
                  <a16:creationId xmlns:a16="http://schemas.microsoft.com/office/drawing/2014/main" id="{9DBD0334-FEE8-4452-A86F-22EAD1CA3E23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8">
              <a:extLst>
                <a:ext uri="{FF2B5EF4-FFF2-40B4-BE49-F238E27FC236}">
                  <a16:creationId xmlns:a16="http://schemas.microsoft.com/office/drawing/2014/main" id="{9A2AB595-614C-4F32-A162-4872FD4D464B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9">
              <a:extLst>
                <a:ext uri="{FF2B5EF4-FFF2-40B4-BE49-F238E27FC236}">
                  <a16:creationId xmlns:a16="http://schemas.microsoft.com/office/drawing/2014/main" id="{F6F62394-BAB8-48C2-B3E0-9F86B3A0459A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0">
              <a:extLst>
                <a:ext uri="{FF2B5EF4-FFF2-40B4-BE49-F238E27FC236}">
                  <a16:creationId xmlns:a16="http://schemas.microsoft.com/office/drawing/2014/main" id="{801A54E4-E1B0-4BAA-B181-AAC60379BDF2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">
              <a:extLst>
                <a:ext uri="{FF2B5EF4-FFF2-40B4-BE49-F238E27FC236}">
                  <a16:creationId xmlns:a16="http://schemas.microsoft.com/office/drawing/2014/main" id="{C43972BB-4151-4E97-860E-F0A9903A8EDA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4" name="สี่เหลี่ยมผืนผ้า 113">
            <a:extLst>
              <a:ext uri="{FF2B5EF4-FFF2-40B4-BE49-F238E27FC236}">
                <a16:creationId xmlns:a16="http://schemas.microsoft.com/office/drawing/2014/main" id="{5EA7B07A-6A7C-4DA9-A66F-33566DBA7DB4}"/>
              </a:ext>
            </a:extLst>
          </p:cNvPr>
          <p:cNvSpPr/>
          <p:nvPr/>
        </p:nvSpPr>
        <p:spPr>
          <a:xfrm>
            <a:off x="7305941" y="1478556"/>
            <a:ext cx="1225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ด้านข้อมูล</a:t>
            </a:r>
          </a:p>
        </p:txBody>
      </p:sp>
      <p:sp>
        <p:nvSpPr>
          <p:cNvPr id="115" name="สี่เหลี่ยมผืนผ้า: ตัดมุมมน 114">
            <a:extLst>
              <a:ext uri="{FF2B5EF4-FFF2-40B4-BE49-F238E27FC236}">
                <a16:creationId xmlns:a16="http://schemas.microsoft.com/office/drawing/2014/main" id="{113D3619-C628-4DC2-AEEB-95736572BB93}"/>
              </a:ext>
            </a:extLst>
          </p:cNvPr>
          <p:cNvSpPr/>
          <p:nvPr/>
        </p:nvSpPr>
        <p:spPr>
          <a:xfrm>
            <a:off x="6411884" y="1478556"/>
            <a:ext cx="3013131" cy="641597"/>
          </a:xfrm>
          <a:prstGeom prst="snip1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6" name="สี่เหลี่ยมผืนผ้า 115">
            <a:extLst>
              <a:ext uri="{FF2B5EF4-FFF2-40B4-BE49-F238E27FC236}">
                <a16:creationId xmlns:a16="http://schemas.microsoft.com/office/drawing/2014/main" id="{1FCF4FAC-0960-4A36-938A-6EA7CCAEC899}"/>
              </a:ext>
            </a:extLst>
          </p:cNvPr>
          <p:cNvSpPr/>
          <p:nvPr/>
        </p:nvSpPr>
        <p:spPr>
          <a:xfrm>
            <a:off x="5032284" y="2330148"/>
            <a:ext cx="4165600" cy="3049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15000"/>
              </a:lnSpc>
              <a:spcAft>
                <a:spcPts val="0"/>
              </a:spcAft>
              <a:buSzPct val="104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ข้อมูลคนขับรถ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>
              <a:lnSpc>
                <a:spcPct val="115000"/>
              </a:lnSpc>
              <a:spcAft>
                <a:spcPts val="0"/>
              </a:spcAft>
              <a:buSzPct val="104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ข้อมูลผู้ใช้บริการ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>
              <a:lnSpc>
                <a:spcPct val="115000"/>
              </a:lnSpc>
              <a:spcAft>
                <a:spcPts val="0"/>
              </a:spcAft>
              <a:buSzPct val="104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ข้อมูลเวลารอบรถ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>
              <a:lnSpc>
                <a:spcPct val="115000"/>
              </a:lnSpc>
              <a:spcAft>
                <a:spcPts val="0"/>
              </a:spcAft>
              <a:buSzPct val="104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ข้อมูลสถานที่ท่องเที่ยว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>
              <a:lnSpc>
                <a:spcPct val="115000"/>
              </a:lnSpc>
              <a:spcAft>
                <a:spcPts val="0"/>
              </a:spcAft>
              <a:buSzPct val="104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ข้อมูลเส้นทางและตำแหน่งของรถ </a:t>
            </a:r>
            <a:endParaRPr lang="en-US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marL="457200" lvl="0" indent="-457200">
              <a:lnSpc>
                <a:spcPct val="115000"/>
              </a:lnSpc>
              <a:spcAft>
                <a:spcPts val="0"/>
              </a:spcAft>
              <a:buSzPct val="104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ข้อมูลการแสดงความคิดเห็น</a:t>
            </a:r>
            <a:endParaRPr lang="en-US" b="1" dirty="0">
              <a:effectLst/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</p:txBody>
      </p:sp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8B97FB08-6361-438D-BDDD-808E15C9C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786" r="91500">
                        <a14:foregroundMark x1="9286" y1="24857" x2="9286" y2="24857"/>
                        <a14:foregroundMark x1="8964" y1="20367" x2="8786" y2="23959"/>
                        <a14:foregroundMark x1="8643" y1="26490" x2="9750" y2="33143"/>
                        <a14:foregroundMark x1="8500" y1="23592" x2="12893" y2="18571"/>
                        <a14:foregroundMark x1="12893" y1="18571" x2="32464" y2="15510"/>
                        <a14:foregroundMark x1="32464" y1="15510" x2="49321" y2="18367"/>
                        <a14:foregroundMark x1="9179" y1="26000" x2="9179" y2="71429"/>
                        <a14:foregroundMark x1="9750" y1="74898" x2="9536" y2="82041"/>
                        <a14:foregroundMark x1="9536" y1="82041" x2="8571" y2="84122"/>
                        <a14:foregroundMark x1="8179" y1="84571" x2="14000" y2="81959"/>
                        <a14:foregroundMark x1="14000" y1="81959" x2="26929" y2="81347"/>
                        <a14:foregroundMark x1="26929" y1="81347" x2="51429" y2="85429"/>
                        <a14:foregroundMark x1="51429" y1="85429" x2="70571" y2="81347"/>
                        <a14:foregroundMark x1="70571" y1="81347" x2="73250" y2="81347"/>
                        <a14:foregroundMark x1="30250" y1="82449" x2="10250" y2="85429"/>
                        <a14:foregroundMark x1="10714" y1="85796" x2="9643" y2="86000"/>
                        <a14:foregroundMark x1="8000" y1="25796" x2="8714" y2="18857"/>
                        <a14:foregroundMark x1="8714" y1="18857" x2="13750" y2="17673"/>
                        <a14:foregroundMark x1="8571" y1="22571" x2="9464" y2="26000"/>
                        <a14:foregroundMark x1="8393" y1="18000" x2="7893" y2="17878"/>
                        <a14:foregroundMark x1="7821" y1="23673" x2="8107" y2="24449"/>
                        <a14:foregroundMark x1="29179" y1="15102" x2="32214" y2="15551"/>
                        <a14:foregroundMark x1="28321" y1="14449" x2="33750" y2="15673"/>
                        <a14:foregroundMark x1="65929" y1="14653" x2="72286" y2="15429"/>
                        <a14:foregroundMark x1="72286" y1="15429" x2="78571" y2="15347"/>
                        <a14:foregroundMark x1="78571" y1="15347" x2="90714" y2="19388"/>
                        <a14:foregroundMark x1="90714" y1="19388" x2="92179" y2="26286"/>
                        <a14:foregroundMark x1="92179" y1="26286" x2="90429" y2="40857"/>
                        <a14:foregroundMark x1="90429" y1="40857" x2="91321" y2="48122"/>
                        <a14:foregroundMark x1="69250" y1="13878" x2="76429" y2="16122"/>
                        <a14:foregroundMark x1="77214" y1="15347" x2="68857" y2="13878"/>
                        <a14:foregroundMark x1="83750" y1="16449" x2="90357" y2="18000"/>
                        <a14:foregroundMark x1="91500" y1="44327" x2="90357" y2="82571"/>
                        <a14:foregroundMark x1="90357" y1="82571" x2="84429" y2="84653"/>
                        <a14:foregroundMark x1="84429" y1="84653" x2="68000" y2="79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2446">
            <a:off x="8603239" y="2344326"/>
            <a:ext cx="2871032" cy="2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0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สี่เหลี่ยมผืนผ้า 84">
            <a:extLst>
              <a:ext uri="{FF2B5EF4-FFF2-40B4-BE49-F238E27FC236}">
                <a16:creationId xmlns:a16="http://schemas.microsoft.com/office/drawing/2014/main" id="{CDAFF1A4-1FDF-4D49-A053-D4275B38634A}"/>
              </a:ext>
            </a:extLst>
          </p:cNvPr>
          <p:cNvSpPr/>
          <p:nvPr/>
        </p:nvSpPr>
        <p:spPr>
          <a:xfrm>
            <a:off x="0" y="0"/>
            <a:ext cx="12192000" cy="3626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8A066805-A73A-47C7-895E-457EDC961DA1}"/>
              </a:ext>
            </a:extLst>
          </p:cNvPr>
          <p:cNvSpPr/>
          <p:nvPr/>
        </p:nvSpPr>
        <p:spPr>
          <a:xfrm>
            <a:off x="609599" y="609600"/>
            <a:ext cx="3594101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E745B1E-7676-4B8F-AED5-363DBA852006}"/>
              </a:ext>
            </a:extLst>
          </p:cNvPr>
          <p:cNvSpPr/>
          <p:nvPr/>
        </p:nvSpPr>
        <p:spPr>
          <a:xfrm>
            <a:off x="813720" y="609600"/>
            <a:ext cx="330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ขอบเขตการศึกษา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5FA5048-4884-4797-B88A-9C30FEA35CE5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6E761BB8-4193-4E07-A1B5-D2345AC8369E}"/>
              </a:ext>
            </a:extLst>
          </p:cNvPr>
          <p:cNvSpPr/>
          <p:nvPr/>
        </p:nvSpPr>
        <p:spPr>
          <a:xfrm>
            <a:off x="1140681" y="2566600"/>
            <a:ext cx="2455735" cy="23724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วงกลมบางส่วน 6">
            <a:extLst>
              <a:ext uri="{FF2B5EF4-FFF2-40B4-BE49-F238E27FC236}">
                <a16:creationId xmlns:a16="http://schemas.microsoft.com/office/drawing/2014/main" id="{17792C9E-62AF-4AC9-B04A-EB10EA0D6DD6}"/>
              </a:ext>
            </a:extLst>
          </p:cNvPr>
          <p:cNvSpPr/>
          <p:nvPr/>
        </p:nvSpPr>
        <p:spPr>
          <a:xfrm>
            <a:off x="1140681" y="2566601"/>
            <a:ext cx="2455735" cy="2372498"/>
          </a:xfrm>
          <a:prstGeom prst="pie">
            <a:avLst>
              <a:gd name="adj1" fmla="val 15785818"/>
              <a:gd name="adj2" fmla="val 1144449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41" name="그룹 245">
            <a:extLst>
              <a:ext uri="{FF2B5EF4-FFF2-40B4-BE49-F238E27FC236}">
                <a16:creationId xmlns:a16="http://schemas.microsoft.com/office/drawing/2014/main" id="{224D60D4-1560-43AA-AD8D-CD11E89CD38A}"/>
              </a:ext>
            </a:extLst>
          </p:cNvPr>
          <p:cNvGrpSpPr/>
          <p:nvPr/>
        </p:nvGrpSpPr>
        <p:grpSpPr>
          <a:xfrm>
            <a:off x="1728299" y="2999207"/>
            <a:ext cx="276225" cy="390525"/>
            <a:chOff x="832381" y="3561588"/>
            <a:chExt cx="276225" cy="390525"/>
          </a:xfrm>
          <a:solidFill>
            <a:srgbClr val="F7F3F4"/>
          </a:solidFill>
        </p:grpSpPr>
        <p:sp>
          <p:nvSpPr>
            <p:cNvPr id="42" name="자유형: 도형 246">
              <a:extLst>
                <a:ext uri="{FF2B5EF4-FFF2-40B4-BE49-F238E27FC236}">
                  <a16:creationId xmlns:a16="http://schemas.microsoft.com/office/drawing/2014/main" id="{EF352C73-6BB1-425C-AB29-73FAB48207E5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247">
              <a:extLst>
                <a:ext uri="{FF2B5EF4-FFF2-40B4-BE49-F238E27FC236}">
                  <a16:creationId xmlns:a16="http://schemas.microsoft.com/office/drawing/2014/main" id="{ACCEEF80-6F51-4472-8CF3-E37F2CEDEDE5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" name="그룹 305">
            <a:extLst>
              <a:ext uri="{FF2B5EF4-FFF2-40B4-BE49-F238E27FC236}">
                <a16:creationId xmlns:a16="http://schemas.microsoft.com/office/drawing/2014/main" id="{D0E3F7D6-51CC-49F8-ABE3-8B607B564DDC}"/>
              </a:ext>
            </a:extLst>
          </p:cNvPr>
          <p:cNvGrpSpPr/>
          <p:nvPr/>
        </p:nvGrpSpPr>
        <p:grpSpPr>
          <a:xfrm>
            <a:off x="2545322" y="2876367"/>
            <a:ext cx="345916" cy="390525"/>
            <a:chOff x="2179501" y="2247423"/>
            <a:chExt cx="345916" cy="390525"/>
          </a:xfrm>
          <a:solidFill>
            <a:srgbClr val="F7F3F4"/>
          </a:solidFill>
        </p:grpSpPr>
        <p:sp>
          <p:nvSpPr>
            <p:cNvPr id="50" name="자유형: 도형 306">
              <a:extLst>
                <a:ext uri="{FF2B5EF4-FFF2-40B4-BE49-F238E27FC236}">
                  <a16:creationId xmlns:a16="http://schemas.microsoft.com/office/drawing/2014/main" id="{E1D9CA13-186B-4B5B-B163-F88808057CBD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1" name="자유형: 도형 307">
              <a:extLst>
                <a:ext uri="{FF2B5EF4-FFF2-40B4-BE49-F238E27FC236}">
                  <a16:creationId xmlns:a16="http://schemas.microsoft.com/office/drawing/2014/main" id="{02DFEB1D-BB1D-49EC-84D1-C702B6BF408F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2" name="자유형: 도형 308">
              <a:extLst>
                <a:ext uri="{FF2B5EF4-FFF2-40B4-BE49-F238E27FC236}">
                  <a16:creationId xmlns:a16="http://schemas.microsoft.com/office/drawing/2014/main" id="{129BFBC7-9085-459C-B57F-370838296F26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3" name="자유형: 도형 309">
              <a:extLst>
                <a:ext uri="{FF2B5EF4-FFF2-40B4-BE49-F238E27FC236}">
                  <a16:creationId xmlns:a16="http://schemas.microsoft.com/office/drawing/2014/main" id="{BA51B0A6-69E9-4FE8-8350-7DF65B954236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4" name="자유형: 도형 310">
              <a:extLst>
                <a:ext uri="{FF2B5EF4-FFF2-40B4-BE49-F238E27FC236}">
                  <a16:creationId xmlns:a16="http://schemas.microsoft.com/office/drawing/2014/main" id="{27B7FF37-3D48-4FBE-B385-ABF62BD6AB7C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55" name="자유형: 도형 294">
            <a:extLst>
              <a:ext uri="{FF2B5EF4-FFF2-40B4-BE49-F238E27FC236}">
                <a16:creationId xmlns:a16="http://schemas.microsoft.com/office/drawing/2014/main" id="{8BBF5B52-7C64-4041-9710-1202A748C0D3}"/>
              </a:ext>
            </a:extLst>
          </p:cNvPr>
          <p:cNvSpPr/>
          <p:nvPr/>
        </p:nvSpPr>
        <p:spPr>
          <a:xfrm>
            <a:off x="2891220" y="3645246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7F3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6" name="그룹 4">
            <a:extLst>
              <a:ext uri="{FF2B5EF4-FFF2-40B4-BE49-F238E27FC236}">
                <a16:creationId xmlns:a16="http://schemas.microsoft.com/office/drawing/2014/main" id="{4690FA92-21E3-4859-9A58-3258D3D03A06}"/>
              </a:ext>
            </a:extLst>
          </p:cNvPr>
          <p:cNvGrpSpPr/>
          <p:nvPr/>
        </p:nvGrpSpPr>
        <p:grpSpPr>
          <a:xfrm>
            <a:off x="2256568" y="4353312"/>
            <a:ext cx="390525" cy="390525"/>
            <a:chOff x="1458840" y="2905696"/>
            <a:chExt cx="390525" cy="390525"/>
          </a:xfrm>
          <a:solidFill>
            <a:srgbClr val="F7F3F4"/>
          </a:solidFill>
        </p:grpSpPr>
        <p:sp>
          <p:nvSpPr>
            <p:cNvPr id="57" name="자유형: 도형 5">
              <a:extLst>
                <a:ext uri="{FF2B5EF4-FFF2-40B4-BE49-F238E27FC236}">
                  <a16:creationId xmlns:a16="http://schemas.microsoft.com/office/drawing/2014/main" id="{06D99B23-D62E-4F5C-8DA9-3A0CEFD58FD1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6">
              <a:extLst>
                <a:ext uri="{FF2B5EF4-FFF2-40B4-BE49-F238E27FC236}">
                  <a16:creationId xmlns:a16="http://schemas.microsoft.com/office/drawing/2014/main" id="{685FEE2E-807F-48E3-A0BD-0CBC42DA687C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7">
              <a:extLst>
                <a:ext uri="{FF2B5EF4-FFF2-40B4-BE49-F238E27FC236}">
                  <a16:creationId xmlns:a16="http://schemas.microsoft.com/office/drawing/2014/main" id="{C0D595C4-7838-4CB5-B207-52FA5519FA3F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8">
              <a:extLst>
                <a:ext uri="{FF2B5EF4-FFF2-40B4-BE49-F238E27FC236}">
                  <a16:creationId xmlns:a16="http://schemas.microsoft.com/office/drawing/2014/main" id="{A71410D0-4DF2-4221-A681-DF6EACD38387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9">
              <a:extLst>
                <a:ext uri="{FF2B5EF4-FFF2-40B4-BE49-F238E27FC236}">
                  <a16:creationId xmlns:a16="http://schemas.microsoft.com/office/drawing/2014/main" id="{AE137333-FA37-4D68-B333-7C5FF655608B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10">
              <a:extLst>
                <a:ext uri="{FF2B5EF4-FFF2-40B4-BE49-F238E27FC236}">
                  <a16:creationId xmlns:a16="http://schemas.microsoft.com/office/drawing/2014/main" id="{594735EB-7942-482D-A978-CA1AABB29576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11">
              <a:extLst>
                <a:ext uri="{FF2B5EF4-FFF2-40B4-BE49-F238E27FC236}">
                  <a16:creationId xmlns:a16="http://schemas.microsoft.com/office/drawing/2014/main" id="{6DB67A3F-92BB-4DC1-90B2-8D389E5FE0F0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3" name="그룹 137">
            <a:extLst>
              <a:ext uri="{FF2B5EF4-FFF2-40B4-BE49-F238E27FC236}">
                <a16:creationId xmlns:a16="http://schemas.microsoft.com/office/drawing/2014/main" id="{EAE95D1D-CBC9-41EC-BCF5-907F5F7424ED}"/>
              </a:ext>
            </a:extLst>
          </p:cNvPr>
          <p:cNvGrpSpPr/>
          <p:nvPr/>
        </p:nvGrpSpPr>
        <p:grpSpPr>
          <a:xfrm>
            <a:off x="1404449" y="3854796"/>
            <a:ext cx="390525" cy="361950"/>
            <a:chOff x="769421" y="2905696"/>
            <a:chExt cx="390525" cy="361950"/>
          </a:xfrm>
          <a:solidFill>
            <a:srgbClr val="F7F3F4"/>
          </a:solidFill>
        </p:grpSpPr>
        <p:sp>
          <p:nvSpPr>
            <p:cNvPr id="74" name="자유형: 도형 138">
              <a:extLst>
                <a:ext uri="{FF2B5EF4-FFF2-40B4-BE49-F238E27FC236}">
                  <a16:creationId xmlns:a16="http://schemas.microsoft.com/office/drawing/2014/main" id="{2844D915-18A1-413C-A63E-5B0886D894EE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139">
              <a:extLst>
                <a:ext uri="{FF2B5EF4-FFF2-40B4-BE49-F238E27FC236}">
                  <a16:creationId xmlns:a16="http://schemas.microsoft.com/office/drawing/2014/main" id="{AF7D1B14-D3A9-4B03-94A7-5250A83B55CE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140">
              <a:extLst>
                <a:ext uri="{FF2B5EF4-FFF2-40B4-BE49-F238E27FC236}">
                  <a16:creationId xmlns:a16="http://schemas.microsoft.com/office/drawing/2014/main" id="{FE43620E-DAC0-4614-ACB3-F2DCCC6D6B1B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141">
              <a:extLst>
                <a:ext uri="{FF2B5EF4-FFF2-40B4-BE49-F238E27FC236}">
                  <a16:creationId xmlns:a16="http://schemas.microsoft.com/office/drawing/2014/main" id="{FD981CF1-4ADE-445A-879A-1C8EC2FBB937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142">
              <a:extLst>
                <a:ext uri="{FF2B5EF4-FFF2-40B4-BE49-F238E27FC236}">
                  <a16:creationId xmlns:a16="http://schemas.microsoft.com/office/drawing/2014/main" id="{68B51713-0122-4874-BF7D-401DCE8FF4AE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143">
              <a:extLst>
                <a:ext uri="{FF2B5EF4-FFF2-40B4-BE49-F238E27FC236}">
                  <a16:creationId xmlns:a16="http://schemas.microsoft.com/office/drawing/2014/main" id="{90D0D304-B1D2-4C81-A202-92DFC5997E72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144">
              <a:extLst>
                <a:ext uri="{FF2B5EF4-FFF2-40B4-BE49-F238E27FC236}">
                  <a16:creationId xmlns:a16="http://schemas.microsoft.com/office/drawing/2014/main" id="{3A290428-B1F6-4446-B86A-B798BA1C736A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145">
              <a:extLst>
                <a:ext uri="{FF2B5EF4-FFF2-40B4-BE49-F238E27FC236}">
                  <a16:creationId xmlns:a16="http://schemas.microsoft.com/office/drawing/2014/main" id="{5E0615F4-370B-4DF8-8974-3797E22226A3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2" name="สี่เหลี่ยมผืนผ้า 81">
            <a:extLst>
              <a:ext uri="{FF2B5EF4-FFF2-40B4-BE49-F238E27FC236}">
                <a16:creationId xmlns:a16="http://schemas.microsoft.com/office/drawing/2014/main" id="{A7C5D368-E3A7-487B-AFFE-AAE7E9B0002E}"/>
              </a:ext>
            </a:extLst>
          </p:cNvPr>
          <p:cNvSpPr/>
          <p:nvPr/>
        </p:nvSpPr>
        <p:spPr>
          <a:xfrm>
            <a:off x="7145336" y="1371600"/>
            <a:ext cx="1444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ด้านสถานที่</a:t>
            </a:r>
          </a:p>
        </p:txBody>
      </p:sp>
      <p:sp>
        <p:nvSpPr>
          <p:cNvPr id="83" name="สี่เหลี่ยมผืนผ้า: ตัดมุมมน 82">
            <a:extLst>
              <a:ext uri="{FF2B5EF4-FFF2-40B4-BE49-F238E27FC236}">
                <a16:creationId xmlns:a16="http://schemas.microsoft.com/office/drawing/2014/main" id="{63A60F65-428B-41FF-97DC-58B3A3459157}"/>
              </a:ext>
            </a:extLst>
          </p:cNvPr>
          <p:cNvSpPr/>
          <p:nvPr/>
        </p:nvSpPr>
        <p:spPr>
          <a:xfrm>
            <a:off x="6361084" y="1371600"/>
            <a:ext cx="3013131" cy="641597"/>
          </a:xfrm>
          <a:prstGeom prst="snip1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สี่เหลี่ยมผืนผ้า 83">
            <a:extLst>
              <a:ext uri="{FF2B5EF4-FFF2-40B4-BE49-F238E27FC236}">
                <a16:creationId xmlns:a16="http://schemas.microsoft.com/office/drawing/2014/main" id="{CF823DCA-573D-4E93-A9DC-D710AFEE8687}"/>
              </a:ext>
            </a:extLst>
          </p:cNvPr>
          <p:cNvSpPr/>
          <p:nvPr/>
        </p:nvSpPr>
        <p:spPr>
          <a:xfrm>
            <a:off x="5182013" y="2197675"/>
            <a:ext cx="43116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สถานีรถไฟศิลาอาสน์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อนุสาวรีย์พระยาพิชัยดาบหัก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วัดท่าถนน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วัดพระบรมธาตุทุ่งยั้ง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วัดพระแท่นศิลาอาสน์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วัดเสาหิน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อนุสาวรีย์พระศรีพนมมาศ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ประตูเมืองลับแล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456F59D-4BBE-4880-8693-1EA42E141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5"/>
          <a:stretch/>
        </p:blipFill>
        <p:spPr>
          <a:xfrm>
            <a:off x="8318381" y="3299372"/>
            <a:ext cx="3657607" cy="32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5843C121-9313-4A9E-B7CA-F49EE0E05861}"/>
              </a:ext>
            </a:extLst>
          </p:cNvPr>
          <p:cNvSpPr/>
          <p:nvPr/>
        </p:nvSpPr>
        <p:spPr>
          <a:xfrm>
            <a:off x="609599" y="609600"/>
            <a:ext cx="4165601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BD8818F-4439-41FC-99BE-D30C02C9FEB1}"/>
              </a:ext>
            </a:extLst>
          </p:cNvPr>
          <p:cNvSpPr/>
          <p:nvPr/>
        </p:nvSpPr>
        <p:spPr>
          <a:xfrm>
            <a:off x="1038334" y="609600"/>
            <a:ext cx="330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ประโยชน์ที่คาดว่าจะได้รับ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750FD9F-F38B-41C9-B344-121C275DDE10}"/>
              </a:ext>
            </a:extLst>
          </p:cNvPr>
          <p:cNvSpPr/>
          <p:nvPr/>
        </p:nvSpPr>
        <p:spPr>
          <a:xfrm>
            <a:off x="962025" y="1687731"/>
            <a:ext cx="102679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ได้ศึกษาค้นคว้าและจัดทำแอพพลิเคชั่นรถโดยสารไฟฟ้านำเที่ยวรอบเมืองอุตรดิตถ์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ได้แอพพลิเคชั่นต้นแบบสำหรับดูเส้นทางเดินรถ ตารางเวลารอบรถ และการนำเที่ยวรอบเมืองอุตรดิตถ์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สามารถใช้เป็นแนวทางในการพัฒนาเทคโนโลยีและองค์ความรู้ในเรื่องของ แอพพลิเคชั่น ระบบฐานข้อมูล เพื่อต่อยอดนวัตกรรมและการพึ่งพาตนเองทางด้านเทคโนโลยี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เป็นการส่งเสริมการท่องเที่ยวภายในจังหวัดอุตรดิตถ์ 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ช่วยให้ผู้ที่ต้องการจะเดินทางด้วยรถโดยสารไฟฟ้าสามารถรู้ตำแหน่งและเวลารอบของรถโดยสารได้ทันที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B99C559-90BA-4A46-B283-28E9AD6532A3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2BB3AFA-9F28-42BF-A303-DC0C28DD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48" y="3024996"/>
            <a:ext cx="4746369" cy="474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5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34037FA-2549-4D33-949F-ADE772357D6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/>
          <a:stretch/>
        </p:blipFill>
        <p:spPr bwMode="auto">
          <a:xfrm>
            <a:off x="1869361" y="926757"/>
            <a:ext cx="8440578" cy="53216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5B5E2B0A-DFB9-4B91-933E-9F3A992794A3}"/>
              </a:ext>
            </a:extLst>
          </p:cNvPr>
          <p:cNvSpPr/>
          <p:nvPr/>
        </p:nvSpPr>
        <p:spPr>
          <a:xfrm>
            <a:off x="609600" y="609600"/>
            <a:ext cx="2800866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B3B8576-D8B5-495C-873B-F63FD386F2A5}"/>
              </a:ext>
            </a:extLst>
          </p:cNvPr>
          <p:cNvSpPr/>
          <p:nvPr/>
        </p:nvSpPr>
        <p:spPr>
          <a:xfrm>
            <a:off x="785801" y="609600"/>
            <a:ext cx="2448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กรอบแนวคิด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09C800D-DA12-46D7-B633-E7EBFE1DFDD0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798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337B10EB-F9C0-4175-8F85-6999A33ECA15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037C00DB-41EA-4792-B532-BFCFB13022D6}"/>
              </a:ext>
            </a:extLst>
          </p:cNvPr>
          <p:cNvSpPr/>
          <p:nvPr/>
        </p:nvSpPr>
        <p:spPr>
          <a:xfrm>
            <a:off x="923960" y="659026"/>
            <a:ext cx="10331380" cy="2108887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A8CF472-7FBD-4614-AD2D-D03258F2ED6D}"/>
              </a:ext>
            </a:extLst>
          </p:cNvPr>
          <p:cNvSpPr/>
          <p:nvPr/>
        </p:nvSpPr>
        <p:spPr>
          <a:xfrm>
            <a:off x="1561262" y="746556"/>
            <a:ext cx="38122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อาจารย์ที่ปรึกษาปริญญานิพนธ์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E63355EB-E1F5-4812-A88F-54C97E4675ED}"/>
              </a:ext>
            </a:extLst>
          </p:cNvPr>
          <p:cNvSpPr/>
          <p:nvPr/>
        </p:nvSpPr>
        <p:spPr>
          <a:xfrm>
            <a:off x="2494755" y="1349122"/>
            <a:ext cx="71897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ผู้ช่วยศาสตราจารย์ ดร.พิทักษ์ คล้ายชม   อาจารย์ที่ปรึกษาหลัก</a:t>
            </a:r>
          </a:p>
          <a:p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อาจารย์ภา</a:t>
            </a:r>
            <a:r>
              <a:rPr lang="th-TH" sz="3200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นุวัฒน์</a:t>
            </a:r>
            <a:r>
              <a:rPr lang="th-TH" sz="32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ขันจา            อาจารย์ที่ปรึกษาร่วม</a:t>
            </a:r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C28150D-57AD-49EE-9407-70AE1EC3C165}"/>
              </a:ext>
            </a:extLst>
          </p:cNvPr>
          <p:cNvSpPr/>
          <p:nvPr/>
        </p:nvSpPr>
        <p:spPr>
          <a:xfrm>
            <a:off x="617838" y="2855443"/>
            <a:ext cx="11034584" cy="3343531"/>
          </a:xfrm>
          <a:prstGeom prst="roundRect">
            <a:avLst>
              <a:gd name="adj" fmla="val 4614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53ABE8F5-F850-423A-ABB5-ABD76E7E7F22}"/>
              </a:ext>
            </a:extLst>
          </p:cNvPr>
          <p:cNvSpPr/>
          <p:nvPr/>
        </p:nvSpPr>
        <p:spPr>
          <a:xfrm>
            <a:off x="2945681" y="2961955"/>
            <a:ext cx="6374200" cy="1541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15000"/>
              </a:lnSpc>
              <a:spcAft>
                <a:spcPts val="0"/>
              </a:spcAft>
              <a:tabLst>
                <a:tab pos="450215" algn="l"/>
                <a:tab pos="3330575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นางสาวขวัญนรี ชุมพลรัตน์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	</a:t>
            </a: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รหัสนักศึกษา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 61046680133</a:t>
            </a:r>
            <a:endParaRPr lang="en-US" sz="1800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  <a:tabLst>
                <a:tab pos="450215" algn="l"/>
                <a:tab pos="3330575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นายวิเชษฐ์ คำอ่อง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	</a:t>
            </a: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รหัสนักศึกษา 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62046680102</a:t>
            </a:r>
            <a:endParaRPr lang="en-US" sz="1800" b="1" dirty="0"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  <a:tabLst>
                <a:tab pos="450215" algn="l"/>
                <a:tab pos="3330575" algn="l"/>
              </a:tabLst>
            </a:pP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นางสาวศศิกาญจน์ ม่วงพรวน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	</a:t>
            </a:r>
            <a:r>
              <a:rPr lang="th-TH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รหัสนักศึกษา </a:t>
            </a:r>
            <a:r>
              <a:rPr lang="en-US" b="1" dirty="0">
                <a:latin typeface="TH Mali Grade 6" panose="02000506000000020004" pitchFamily="2" charset="-34"/>
                <a:ea typeface="Calibri" panose="020F0502020204030204" pitchFamily="34" charset="0"/>
                <a:cs typeface="TH Mali Grade 6" panose="02000506000000020004" pitchFamily="2" charset="-34"/>
              </a:rPr>
              <a:t>62046680103</a:t>
            </a:r>
            <a:endParaRPr lang="en-US" sz="1800" b="1" dirty="0">
              <a:effectLst/>
              <a:latin typeface="TH Mali Grade 6" panose="02000506000000020004" pitchFamily="2" charset="-34"/>
              <a:ea typeface="Calibri" panose="020F0502020204030204" pitchFamily="34" charset="0"/>
              <a:cs typeface="TH Mali Grade 6" panose="02000506000000020004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B98497C-EABC-4810-803A-CA1336AAAA57}"/>
              </a:ext>
            </a:extLst>
          </p:cNvPr>
          <p:cNvSpPr/>
          <p:nvPr/>
        </p:nvSpPr>
        <p:spPr>
          <a:xfrm>
            <a:off x="3121453" y="4690921"/>
            <a:ext cx="59363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สาขาวิศวกรรมคอมพิวเตอร์ หลักสูตรวิศวกรรม</a:t>
            </a:r>
            <a:r>
              <a:rPr lang="th-TH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ศา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สตรบัณฑิต</a:t>
            </a:r>
          </a:p>
          <a:p>
            <a:pPr algn="ctr"/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คณะเทคโนโลยีอุตสาหกรรม </a:t>
            </a:r>
          </a:p>
          <a:p>
            <a:pPr algn="ctr"/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มหาวิทยาลัยราช</a:t>
            </a:r>
            <a:r>
              <a:rPr lang="th-TH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ภัฎ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อุตรดิตถ์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48EDA713-0AF1-463B-86AE-D493DCA96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0" y="4503472"/>
            <a:ext cx="1885315" cy="1885315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19E80D4-4B9D-452B-9043-B3212F911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786" r="91500">
                        <a14:foregroundMark x1="9286" y1="24857" x2="9286" y2="24857"/>
                        <a14:foregroundMark x1="8964" y1="20367" x2="8786" y2="23959"/>
                        <a14:foregroundMark x1="8643" y1="26490" x2="9750" y2="33143"/>
                        <a14:foregroundMark x1="8500" y1="23592" x2="12893" y2="18571"/>
                        <a14:foregroundMark x1="12893" y1="18571" x2="32464" y2="15510"/>
                        <a14:foregroundMark x1="32464" y1="15510" x2="49321" y2="18367"/>
                        <a14:foregroundMark x1="9179" y1="26000" x2="9179" y2="71429"/>
                        <a14:foregroundMark x1="9750" y1="74898" x2="9536" y2="82041"/>
                        <a14:foregroundMark x1="9536" y1="82041" x2="8571" y2="84122"/>
                        <a14:foregroundMark x1="8179" y1="84571" x2="14000" y2="81959"/>
                        <a14:foregroundMark x1="14000" y1="81959" x2="26929" y2="81347"/>
                        <a14:foregroundMark x1="26929" y1="81347" x2="51429" y2="85429"/>
                        <a14:foregroundMark x1="51429" y1="85429" x2="70571" y2="81347"/>
                        <a14:foregroundMark x1="70571" y1="81347" x2="73250" y2="81347"/>
                        <a14:foregroundMark x1="30250" y1="82449" x2="10250" y2="85429"/>
                        <a14:foregroundMark x1="10714" y1="85796" x2="9643" y2="86000"/>
                        <a14:foregroundMark x1="8000" y1="25796" x2="8714" y2="18857"/>
                        <a14:foregroundMark x1="8714" y1="18857" x2="13750" y2="17673"/>
                        <a14:foregroundMark x1="8571" y1="22571" x2="9464" y2="26000"/>
                        <a14:foregroundMark x1="8393" y1="18000" x2="7893" y2="17878"/>
                        <a14:foregroundMark x1="7821" y1="23673" x2="8107" y2="24449"/>
                        <a14:foregroundMark x1="29179" y1="15102" x2="32214" y2="15551"/>
                        <a14:foregroundMark x1="28321" y1="14449" x2="33750" y2="15673"/>
                        <a14:foregroundMark x1="65929" y1="14653" x2="72286" y2="15429"/>
                        <a14:foregroundMark x1="72286" y1="15429" x2="78571" y2="15347"/>
                        <a14:foregroundMark x1="78571" y1="15347" x2="90714" y2="19388"/>
                        <a14:foregroundMark x1="90714" y1="19388" x2="92179" y2="26286"/>
                        <a14:foregroundMark x1="92179" y1="26286" x2="90429" y2="40857"/>
                        <a14:foregroundMark x1="90429" y1="40857" x2="91321" y2="48122"/>
                        <a14:foregroundMark x1="69250" y1="13878" x2="76429" y2="16122"/>
                        <a14:foregroundMark x1="77214" y1="15347" x2="68857" y2="13878"/>
                        <a14:foregroundMark x1="83750" y1="16449" x2="90357" y2="18000"/>
                        <a14:foregroundMark x1="91500" y1="44327" x2="90357" y2="82571"/>
                        <a14:foregroundMark x1="90357" y1="82571" x2="84429" y2="84653"/>
                        <a14:foregroundMark x1="84429" y1="84653" x2="68000" y2="79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2446">
            <a:off x="9224350" y="4189319"/>
            <a:ext cx="2488583" cy="21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1FB9FBE-8AE8-4D99-B36D-D247C21181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5801" y="1521940"/>
            <a:ext cx="6627099" cy="486444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34037FA-2549-4D33-949F-ADE772357D6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/>
          <a:stretch/>
        </p:blipFill>
        <p:spPr bwMode="auto">
          <a:xfrm>
            <a:off x="6907142" y="2248929"/>
            <a:ext cx="4774112" cy="31344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5B5E2B0A-DFB9-4B91-933E-9F3A992794A3}"/>
              </a:ext>
            </a:extLst>
          </p:cNvPr>
          <p:cNvSpPr/>
          <p:nvPr/>
        </p:nvSpPr>
        <p:spPr>
          <a:xfrm>
            <a:off x="609600" y="609600"/>
            <a:ext cx="2800866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B3B8576-D8B5-495C-873B-F63FD386F2A5}"/>
              </a:ext>
            </a:extLst>
          </p:cNvPr>
          <p:cNvSpPr/>
          <p:nvPr/>
        </p:nvSpPr>
        <p:spPr>
          <a:xfrm>
            <a:off x="785801" y="609600"/>
            <a:ext cx="2448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กรอบแนวคิด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09C800D-DA12-46D7-B633-E7EBFE1DFDD0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437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9F1776E-6716-481F-B83E-855E2F8DDFE9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5B5E2B0A-DFB9-4B91-933E-9F3A992794A3}"/>
              </a:ext>
            </a:extLst>
          </p:cNvPr>
          <p:cNvSpPr/>
          <p:nvPr/>
        </p:nvSpPr>
        <p:spPr>
          <a:xfrm>
            <a:off x="609600" y="609600"/>
            <a:ext cx="2800866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B3B8576-D8B5-495C-873B-F63FD386F2A5}"/>
              </a:ext>
            </a:extLst>
          </p:cNvPr>
          <p:cNvSpPr/>
          <p:nvPr/>
        </p:nvSpPr>
        <p:spPr>
          <a:xfrm>
            <a:off x="785801" y="609600"/>
            <a:ext cx="2448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กรอบแนวคิด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09C800D-DA12-46D7-B633-E7EBFE1DFDD0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ECD42FF-B8C0-4933-AA30-22F7F11FE0D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01" y="1739900"/>
            <a:ext cx="2143006" cy="4043062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D9D7706-63FE-4F83-807C-2B97925A4AD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88" y="1739900"/>
            <a:ext cx="2143005" cy="4043062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5B71F0D-09E5-471E-8F8B-C01A3F7067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74" y="1739900"/>
            <a:ext cx="2143004" cy="4043062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C85500C-72C2-43F9-9B3B-5838C5810AE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59" y="1739900"/>
            <a:ext cx="2143004" cy="40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3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5843C121-9313-4A9E-B7CA-F49EE0E05861}"/>
              </a:ext>
            </a:extLst>
          </p:cNvPr>
          <p:cNvSpPr/>
          <p:nvPr/>
        </p:nvSpPr>
        <p:spPr>
          <a:xfrm>
            <a:off x="609599" y="609600"/>
            <a:ext cx="4165601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BD8818F-4439-41FC-99BE-D30C02C9FEB1}"/>
              </a:ext>
            </a:extLst>
          </p:cNvPr>
          <p:cNvSpPr/>
          <p:nvPr/>
        </p:nvSpPr>
        <p:spPr>
          <a:xfrm>
            <a:off x="1038334" y="609600"/>
            <a:ext cx="330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ขั้นตอนการดำเนินงาน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750FD9F-F38B-41C9-B344-121C275DDE10}"/>
              </a:ext>
            </a:extLst>
          </p:cNvPr>
          <p:cNvSpPr/>
          <p:nvPr/>
        </p:nvSpPr>
        <p:spPr>
          <a:xfrm>
            <a:off x="962025" y="1612900"/>
            <a:ext cx="102679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ศึกษาข้อมูลเบื้องต้นและรวบรวมข้อมูลที่เกี่ยวข้องกับแอพพลิเคชั่นแนะนำการท่องเที่ยว และแอพพลิเคชั่นติดตามรถโดยสารประจำทาง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ศึกษาเส้นทางที่รถโดยสารไฟฟ้าวิ่งผ่านและหาข้อมูลของสถานที่ท่องเที่ยวบริเวณ</a:t>
            </a:r>
            <a:r>
              <a:rPr lang="th-TH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รอบๆ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เมืองอุตรดิตถ์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ศึกษาค้นคว้าเครื่องมือและอุปกรณ์ที่ช่วยในการจัดทำแอพพลิเคชั่นและการติดตามตำแหน่งของรถโดยสารไฟฟ้า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ทำการวิเคราะห์ความต้องการ ออกแบบโครงสร้างของข้อมูลและหน้าตาของแอพพลิเคชั่น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ลงพื้นที่เก็บข้อมูลของสถานที่ท่องเที่ยวเพิ่มเติม เพื่อใช้ใน</a:t>
            </a:r>
            <a:r>
              <a:rPr lang="th-TH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การทำ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แอพพลิเคชั่นในส่วนของการท่องเที่ยว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จัดทำแอพพลิเคชั่นให้เป็นไปตามแผนที่กำหนดไว้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ทำการทดสอบประสิทธิภาพการใช้งาน และประเมิณผลที่ได้จากการทดสอบ </a:t>
            </a:r>
          </a:p>
          <a:p>
            <a:pPr marL="514350" indent="-514350">
              <a:buFont typeface="+mj-lt"/>
              <a:buAutoNum type="arabicPeriod"/>
            </a:pP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วิเคราะห์ สรุปและอภิปรายผลที่ได้จากการทดสอบ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B99C559-90BA-4A46-B283-28E9AD6532A3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F8E31A2-BD8E-4427-AC58-54F7D521D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14" y="4799227"/>
            <a:ext cx="2020673" cy="20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6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DD087ECC-1FCB-4364-908D-E8A8BF97E20A}"/>
              </a:ext>
            </a:extLst>
          </p:cNvPr>
          <p:cNvSpPr/>
          <p:nvPr/>
        </p:nvSpPr>
        <p:spPr>
          <a:xfrm>
            <a:off x="609599" y="609600"/>
            <a:ext cx="5130800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C68A11E-9EE4-4218-850D-69ECBF0F89DD}"/>
              </a:ext>
            </a:extLst>
          </p:cNvPr>
          <p:cNvSpPr/>
          <p:nvPr/>
        </p:nvSpPr>
        <p:spPr>
          <a:xfrm>
            <a:off x="813719" y="609600"/>
            <a:ext cx="4722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ความเป็นมาและความสำคัญของปัญหา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A834721F-7A96-4B45-8515-9DF43A0B7D7F}"/>
              </a:ext>
            </a:extLst>
          </p:cNvPr>
          <p:cNvSpPr/>
          <p:nvPr/>
        </p:nvSpPr>
        <p:spPr>
          <a:xfrm>
            <a:off x="832309" y="1739900"/>
            <a:ext cx="105273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    ในปัจจุบันอุตสาหกรรมการท่องเที่ยวมีความสำคัญต่อเศรษฐกิจเป็นอย่างมาก โดยถือว่าเป็นบริการประเภทหนึ่งที่สามารถทำรายได้ให้กับประเทศไทย เห็นได้จากจำนวนนักท่องเที่ยวชาวต่างประเทศที่เดินทางเข้ามาท่องเที่ยวในประเทศมากขึ้นทุกปี จากการที่มีนักท่องเที่ยวเดินทางเข้ามาเป็นจำนวนมาก รัฐบาลจึงมีการวางแผนและปรับเปลี่ยนนโยบายการท่องเที่ยวอยู่ตลอดเวลา เพื่อให้สามารถรับนักท่องเที่ยวที่เดินทางเข้ามาท่องเที่ยวในประเทศไทยได้อย่างมีประสิทธิภาพ การส่งเสริมการท่องเที่ยวเมืองรองจำนวน 55 เมือง เป็นอีกหนึ่งนโยบายเพื่อกระตุ้นเศรษฐกิจและกระจายรายได้สู่ต่างจังหวัดและภูมิภาค</a:t>
            </a:r>
            <a:endParaRPr lang="en-US" dirty="0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4C2C40B1-99F4-4919-AFBC-FB030CBDA915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F3AA9ADD-C262-4F69-9685-6188DD9C0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85"/>
          <a:stretch/>
        </p:blipFill>
        <p:spPr>
          <a:xfrm>
            <a:off x="9175546" y="4602222"/>
            <a:ext cx="2450844" cy="18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380AE9C9-B69D-47ED-8531-E280D967CAE7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19DC6817-ED3C-457F-90E5-9A59F8110CC1}"/>
              </a:ext>
            </a:extLst>
          </p:cNvPr>
          <p:cNvSpPr/>
          <p:nvPr/>
        </p:nvSpPr>
        <p:spPr>
          <a:xfrm>
            <a:off x="609599" y="609600"/>
            <a:ext cx="5130800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8BC6F047-5968-4F99-BBB0-59AF5B03EB8B}"/>
              </a:ext>
            </a:extLst>
          </p:cNvPr>
          <p:cNvSpPr/>
          <p:nvPr/>
        </p:nvSpPr>
        <p:spPr>
          <a:xfrm>
            <a:off x="813719" y="609600"/>
            <a:ext cx="4722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ความเป็นมาและความสำคัญของปัญหา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6B9B2A0-3469-4338-8C10-3D989BFC1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60" y="1497231"/>
            <a:ext cx="6552079" cy="47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5843C121-9313-4A9E-B7CA-F49EE0E05861}"/>
              </a:ext>
            </a:extLst>
          </p:cNvPr>
          <p:cNvSpPr/>
          <p:nvPr/>
        </p:nvSpPr>
        <p:spPr>
          <a:xfrm>
            <a:off x="609599" y="609600"/>
            <a:ext cx="3715265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BD8818F-4439-41FC-99BE-D30C02C9FEB1}"/>
              </a:ext>
            </a:extLst>
          </p:cNvPr>
          <p:cNvSpPr/>
          <p:nvPr/>
        </p:nvSpPr>
        <p:spPr>
          <a:xfrm>
            <a:off x="976274" y="609600"/>
            <a:ext cx="298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งานวิจัยที่เกี่ยวข้อง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B99C559-90BA-4A46-B283-28E9AD6532A3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B9F440E-F72A-4DBB-BB06-5167234180E6}"/>
              </a:ext>
            </a:extLst>
          </p:cNvPr>
          <p:cNvSpPr/>
          <p:nvPr/>
        </p:nvSpPr>
        <p:spPr>
          <a:xfrm>
            <a:off x="1364306" y="1503753"/>
            <a:ext cx="94633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การพัฒนาแอพพลิเคชั่น</a:t>
            </a:r>
            <a:r>
              <a:rPr lang="th-TH" sz="3200" b="1" dirty="0" err="1">
                <a:solidFill>
                  <a:schemeClr val="accent2">
                    <a:lumMod val="50000"/>
                  </a:schemeClr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สําหรับ</a:t>
            </a: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อุตสาหกรรมท่องเที่ยวจังหวัดสุรินทร์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A90BDD3-55A4-4782-B7CE-BD4205FE8415}"/>
              </a:ext>
            </a:extLst>
          </p:cNvPr>
          <p:cNvSpPr/>
          <p:nvPr/>
        </p:nvSpPr>
        <p:spPr>
          <a:xfrm>
            <a:off x="4324864" y="2262144"/>
            <a:ext cx="74861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   การพัฒนาแอพพลิเคชั่นอุตสาหกรรมท่องเที่ยวจังหวัดสุรินทร์เพื่อสนับสนุนการวางแผนการท่องเที่ยวให้กับความต้องการของนักท่องเที่ยวแบบอัตโนมัติ การสร้างแผนการเดินทางที่เหมาะสม ประเมินตารางเวลา ประเมิน</a:t>
            </a:r>
          </a:p>
          <a:p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ค่าใช่จ่ายการเดินทาง รวมถึงการบริการข้อมูลข่าวสารทางภูมิศาสตร์ เนื่องจากพัฒนาแอพพลิเคชั่นบนระบบปฏิบัติการแอนดร</a:t>
            </a:r>
            <a:r>
              <a:rPr lang="th-TH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อยด์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เป็นระบบปฏิบัติการที่ถูกใช้อย่างแพร่หลายครอบคลุม สมาร์ทโฟน และอุปกรณ์</a:t>
            </a:r>
            <a:r>
              <a:rPr lang="th-TH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แท็บ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แลตหลากหลายยี่ห้อ รวมถึงเหตุผลด้านราคา ที่มีทางเลือกของผู้ใช้งานหลายระดับ มีบริษัทที่มีนวัตกรรมที่แข็งแกร่งที่สุดด้านเทคโนโลยีคือ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Google Map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ระบบการนำทางและหาพิกัดสถานที่ที่ได้รับการยอมรับว่าดีที่สุด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26507A-015A-40E1-90DB-C50E8A42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5" y="2769977"/>
            <a:ext cx="3160756" cy="2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9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5843C121-9313-4A9E-B7CA-F49EE0E05861}"/>
              </a:ext>
            </a:extLst>
          </p:cNvPr>
          <p:cNvSpPr/>
          <p:nvPr/>
        </p:nvSpPr>
        <p:spPr>
          <a:xfrm>
            <a:off x="609599" y="609600"/>
            <a:ext cx="3715265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BD8818F-4439-41FC-99BE-D30C02C9FEB1}"/>
              </a:ext>
            </a:extLst>
          </p:cNvPr>
          <p:cNvSpPr/>
          <p:nvPr/>
        </p:nvSpPr>
        <p:spPr>
          <a:xfrm>
            <a:off x="976274" y="609600"/>
            <a:ext cx="298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งานวิจัยที่เกี่ยวข้อง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B99C559-90BA-4A46-B283-28E9AD6532A3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B9F440E-F72A-4DBB-BB06-5167234180E6}"/>
              </a:ext>
            </a:extLst>
          </p:cNvPr>
          <p:cNvSpPr/>
          <p:nvPr/>
        </p:nvSpPr>
        <p:spPr>
          <a:xfrm>
            <a:off x="1364306" y="1503753"/>
            <a:ext cx="96702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การใช้ระบบติดตามจีพีเอสแบบเปิดเผยรหัสต้นฉบับควบคู่สมาร์ตโฟน เพื่อใช้</a:t>
            </a:r>
            <a:r>
              <a:rPr lang="th-TH" sz="3200" b="1">
                <a:solidFill>
                  <a:schemeClr val="accent2">
                    <a:lumMod val="50000"/>
                  </a:schemeClr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ติดรถตาม</a:t>
            </a:r>
            <a:r>
              <a:rPr lang="th-TH" sz="3200" b="1" dirty="0">
                <a:solidFill>
                  <a:schemeClr val="accent2">
                    <a:lumMod val="50000"/>
                  </a:schemeClr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ขนส่ง กรณีศึกษาน้ำดื่มทิพย์เขลาง</a:t>
            </a:r>
            <a:r>
              <a:rPr lang="th-TH" sz="3200" b="1" dirty="0" err="1">
                <a:solidFill>
                  <a:schemeClr val="accent2">
                    <a:lumMod val="50000"/>
                  </a:schemeClr>
                </a:solidFill>
                <a:latin typeface="TH Mali Grade 6" panose="02000506000000020004" pitchFamily="2" charset="-34"/>
                <a:cs typeface="TH Mali Grade 6" panose="02000506000000020004" pitchFamily="2" charset="-34"/>
              </a:rPr>
              <a:t>ค์</a:t>
            </a:r>
            <a:endParaRPr lang="th-TH" sz="3200" b="1" dirty="0">
              <a:solidFill>
                <a:schemeClr val="accent2">
                  <a:lumMod val="50000"/>
                </a:schemeClr>
              </a:solidFill>
              <a:latin typeface="TH Mali Grade 6" panose="02000506000000020004" pitchFamily="2" charset="-34"/>
              <a:cs typeface="TH Mali Grade 6" panose="02000506000000020004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A90BDD3-55A4-4782-B7CE-BD4205FE8415}"/>
              </a:ext>
            </a:extLst>
          </p:cNvPr>
          <p:cNvSpPr/>
          <p:nvPr/>
        </p:nvSpPr>
        <p:spPr>
          <a:xfrm>
            <a:off x="1874579" y="2580971"/>
            <a:ext cx="8649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   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18FF4FCC-85F9-4DB4-AB12-DED9B166D965}"/>
              </a:ext>
            </a:extLst>
          </p:cNvPr>
          <p:cNvSpPr/>
          <p:nvPr/>
        </p:nvSpPr>
        <p:spPr>
          <a:xfrm>
            <a:off x="4644378" y="2613597"/>
            <a:ext cx="70630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  งานวิจัยนี้เป็นศึกษาการทำงานของซอฟต์แวร์ติดตาม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GPS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แบบเปิดรหัสร่วมกับสมาร์ตโฟนสำหรับติดตาม บันทึกเส้นทาง ความเร็ว ตำแหน่งของรถขนส่ง โดยตรวจสอบตำแหน่งพิกัดด้วยการรับสัญญาณจากดาวเทียม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GPS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แล้วส่งข้อมูลตำแหน่งและข้อมูลอื่น ๆ จากซอฟต์แวร์ไคลเอน</a:t>
            </a:r>
            <a:r>
              <a:rPr lang="th-TH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ต์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ที่ติดตั้งในสมาร์ตโฟนด้วยการรับส่งข้อมูลของโทรศัพท์เคลื่อนที่เช่น </a:t>
            </a:r>
            <a:r>
              <a:rPr lang="en-US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GPRS 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มาจัดเก็บที่</a:t>
            </a:r>
            <a:r>
              <a:rPr lang="th-TH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เซิร์ฟเวอร์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เพื่อแสดงตำแหน่งและเส้นทางของรถขนส่งบนแผนที่ โดยนำไปใช้งานกับผู้ประกอบการน้ำดื่มทิพย์เขลาง</a:t>
            </a:r>
            <a:r>
              <a:rPr lang="th-TH" b="1" dirty="0" err="1">
                <a:latin typeface="TH Mali Grade 6" panose="02000506000000020004" pitchFamily="2" charset="-34"/>
                <a:cs typeface="TH Mali Grade 6" panose="02000506000000020004" pitchFamily="2" charset="-34"/>
              </a:rPr>
              <a:t>ค์</a:t>
            </a:r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แล้วใช้แบบประเมินความพึงพอใจของผู้ใช้งานและประสิทธิภาพ จากผู้ใช้งานจำนวน 15 คน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F8C420D-CAC2-460D-9735-9397F80F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8" y="3006302"/>
            <a:ext cx="3812632" cy="26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5843C121-9313-4A9E-B7CA-F49EE0E05861}"/>
              </a:ext>
            </a:extLst>
          </p:cNvPr>
          <p:cNvSpPr/>
          <p:nvPr/>
        </p:nvSpPr>
        <p:spPr>
          <a:xfrm>
            <a:off x="609599" y="609600"/>
            <a:ext cx="3715265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BD8818F-4439-41FC-99BE-D30C02C9FEB1}"/>
              </a:ext>
            </a:extLst>
          </p:cNvPr>
          <p:cNvSpPr/>
          <p:nvPr/>
        </p:nvSpPr>
        <p:spPr>
          <a:xfrm>
            <a:off x="976274" y="609600"/>
            <a:ext cx="298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นวัตกรรมที่เกี่ยวข้อง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B99C559-90BA-4A46-B283-28E9AD6532A3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A90BDD3-55A4-4782-B7CE-BD4205FE8415}"/>
              </a:ext>
            </a:extLst>
          </p:cNvPr>
          <p:cNvSpPr/>
          <p:nvPr/>
        </p:nvSpPr>
        <p:spPr>
          <a:xfrm>
            <a:off x="1874579" y="2580971"/>
            <a:ext cx="8649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   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43ACF67-00A4-44CE-A255-517DE728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63" y="1624231"/>
            <a:ext cx="4535817" cy="4554107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09D21368-AD5A-4138-A794-40453F21C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1" t="2641" r="30631" b="2518"/>
          <a:stretch/>
        </p:blipFill>
        <p:spPr>
          <a:xfrm>
            <a:off x="5857946" y="1675367"/>
            <a:ext cx="2480232" cy="4554108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0D9282BA-AAFB-451E-85F2-0C9F6DAB4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5" t="2693" r="30048" b="2971"/>
          <a:stretch/>
        </p:blipFill>
        <p:spPr>
          <a:xfrm>
            <a:off x="8886397" y="1675367"/>
            <a:ext cx="2480232" cy="44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8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5843C121-9313-4A9E-B7CA-F49EE0E05861}"/>
              </a:ext>
            </a:extLst>
          </p:cNvPr>
          <p:cNvSpPr/>
          <p:nvPr/>
        </p:nvSpPr>
        <p:spPr>
          <a:xfrm>
            <a:off x="609599" y="609600"/>
            <a:ext cx="3715265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BD8818F-4439-41FC-99BE-D30C02C9FEB1}"/>
              </a:ext>
            </a:extLst>
          </p:cNvPr>
          <p:cNvSpPr/>
          <p:nvPr/>
        </p:nvSpPr>
        <p:spPr>
          <a:xfrm>
            <a:off x="976274" y="609600"/>
            <a:ext cx="298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นวัตกรรมที่เกี่ยวข้อง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B99C559-90BA-4A46-B283-28E9AD6532A3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A90BDD3-55A4-4782-B7CE-BD4205FE8415}"/>
              </a:ext>
            </a:extLst>
          </p:cNvPr>
          <p:cNvSpPr/>
          <p:nvPr/>
        </p:nvSpPr>
        <p:spPr>
          <a:xfrm>
            <a:off x="1874579" y="2580971"/>
            <a:ext cx="8649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   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12EBFA1-3635-4996-9914-A6DA6A22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5" b="22727"/>
          <a:stretch/>
        </p:blipFill>
        <p:spPr>
          <a:xfrm>
            <a:off x="976274" y="1710383"/>
            <a:ext cx="4765333" cy="452943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CC8CBC30-DF21-409D-BD74-0EB2AC01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80" y="683682"/>
            <a:ext cx="4117977" cy="549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7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2C6042B-3677-434B-B343-A47D1E229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5843C121-9313-4A9E-B7CA-F49EE0E05861}"/>
              </a:ext>
            </a:extLst>
          </p:cNvPr>
          <p:cNvSpPr/>
          <p:nvPr/>
        </p:nvSpPr>
        <p:spPr>
          <a:xfrm>
            <a:off x="609599" y="609600"/>
            <a:ext cx="3715265" cy="762000"/>
          </a:xfrm>
          <a:prstGeom prst="roundRect">
            <a:avLst>
              <a:gd name="adj" fmla="val 461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BD8818F-4439-41FC-99BE-D30C02C9FEB1}"/>
              </a:ext>
            </a:extLst>
          </p:cNvPr>
          <p:cNvSpPr/>
          <p:nvPr/>
        </p:nvSpPr>
        <p:spPr>
          <a:xfrm>
            <a:off x="976274" y="609600"/>
            <a:ext cx="298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Mali Grade 6" panose="02000506000000020004" pitchFamily="2" charset="-34"/>
                <a:cs typeface="TH Mali Grade 6" panose="02000506000000020004" pitchFamily="2" charset="-34"/>
              </a:rPr>
              <a:t>นวัตกรรมที่เกี่ยวข้อง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B99C559-90BA-4A46-B283-28E9AD6532A3}"/>
              </a:ext>
            </a:extLst>
          </p:cNvPr>
          <p:cNvSpPr/>
          <p:nvPr/>
        </p:nvSpPr>
        <p:spPr>
          <a:xfrm>
            <a:off x="266700" y="241300"/>
            <a:ext cx="11645900" cy="63373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A90BDD3-55A4-4782-B7CE-BD4205FE8415}"/>
              </a:ext>
            </a:extLst>
          </p:cNvPr>
          <p:cNvSpPr/>
          <p:nvPr/>
        </p:nvSpPr>
        <p:spPr>
          <a:xfrm>
            <a:off x="1874579" y="2580971"/>
            <a:ext cx="8649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    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12EBFA1-3635-4996-9914-A6DA6A22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5" b="22727"/>
          <a:stretch/>
        </p:blipFill>
        <p:spPr>
          <a:xfrm>
            <a:off x="976274" y="1710383"/>
            <a:ext cx="4765333" cy="4529434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7B2A4A8-A071-40FB-8E27-4F37ECF6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80" y="683681"/>
            <a:ext cx="4117976" cy="54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6A434670AC55654DA5510EAF3104FCC2" ma:contentTypeVersion="11" ma:contentTypeDescription="สร้างเอกสารใหม่" ma:contentTypeScope="" ma:versionID="6dbd6bccfe00223b6c4aa3e794173fff">
  <xsd:schema xmlns:xsd="http://www.w3.org/2001/XMLSchema" xmlns:xs="http://www.w3.org/2001/XMLSchema" xmlns:p="http://schemas.microsoft.com/office/2006/metadata/properties" xmlns:ns3="99527786-49e5-4b13-92ed-f25f80ebf0ab" xmlns:ns4="bdf2c79f-7f79-4194-95b6-20d19e369ade" targetNamespace="http://schemas.microsoft.com/office/2006/metadata/properties" ma:root="true" ma:fieldsID="2fc1089fbae502ba43e282073fd9a69a" ns3:_="" ns4:_="">
    <xsd:import namespace="99527786-49e5-4b13-92ed-f25f80ebf0ab"/>
    <xsd:import namespace="bdf2c79f-7f79-4194-95b6-20d19e369a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527786-49e5-4b13-92ed-f25f80ebf0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f2c79f-7f79-4194-95b6-20d19e369a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การแชร์แฮชคำแนะนำ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62E8-38BF-401F-B722-8D8E0EB3B5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04775-E711-416B-9622-401325C4654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bdf2c79f-7f79-4194-95b6-20d19e369ade"/>
    <ds:schemaRef ds:uri="http://purl.org/dc/dcmitype/"/>
    <ds:schemaRef ds:uri="99527786-49e5-4b13-92ed-f25f80ebf0ab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535F84-5741-4BA3-A5CE-80B75B0496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527786-49e5-4b13-92ed-f25f80ebf0ab"/>
    <ds:schemaRef ds:uri="bdf2c79f-7f79-4194-95b6-20d19e369a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1017</Words>
  <Application>Microsoft Office PowerPoint</Application>
  <PresentationFormat>แบบจอกว้าง</PresentationFormat>
  <Paragraphs>97</Paragraphs>
  <Slides>22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27" baseType="lpstr">
      <vt:lpstr>Calibri Light</vt:lpstr>
      <vt:lpstr>TH Mali Grade 6</vt:lpstr>
      <vt:lpstr>Calibri</vt:lpstr>
      <vt:lpstr>Arial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Sasikan Moungproun</dc:creator>
  <cp:lastModifiedBy>Sasikan Moungproun</cp:lastModifiedBy>
  <cp:revision>69</cp:revision>
  <dcterms:created xsi:type="dcterms:W3CDTF">2022-01-29T08:17:37Z</dcterms:created>
  <dcterms:modified xsi:type="dcterms:W3CDTF">2022-01-31T04:42:05Z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0x0101006A434670AC55654DA5510EAF3104FCC2</vt:lpwstr>
  </property>
</Properties>
</file>